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82" r:id="rId5"/>
    <p:sldId id="320" r:id="rId6"/>
    <p:sldId id="321" r:id="rId7"/>
    <p:sldId id="280" r:id="rId8"/>
    <p:sldId id="316" r:id="rId9"/>
    <p:sldId id="358" r:id="rId10"/>
    <p:sldId id="359" r:id="rId11"/>
    <p:sldId id="343" r:id="rId12"/>
    <p:sldId id="364" r:id="rId13"/>
    <p:sldId id="370" r:id="rId14"/>
    <p:sldId id="368" r:id="rId15"/>
    <p:sldId id="367" r:id="rId16"/>
    <p:sldId id="366" r:id="rId17"/>
  </p:sldIdLst>
  <p:sldSz cx="20104100" cy="11309350"/>
  <p:notesSz cx="20104100" cy="11309350"/>
  <p:custDataLst>
    <p:tags r:id="rId19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79D"/>
    <a:srgbClr val="08A4DB"/>
    <a:srgbClr val="FFC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15BB4-764E-DA58-1F1E-137620E2A78B}" v="203" dt="2022-09-04T20:17:54.776"/>
    <p1510:client id="{521E2FF0-ACB8-7CDD-760F-404F3A218872}" v="210" dt="2022-09-13T18:29:05.940"/>
    <p1510:client id="{670ED46B-CC90-8D6D-D186-9A0E158D14F6}" v="6" dt="2022-09-05T13:33:52.129"/>
    <p1510:client id="{9D18BA9A-917F-402F-BD36-FC57E5F29055}" v="75" dt="2022-09-03T18:20:46.294"/>
    <p1510:client id="{A4789E33-B32B-C1FF-2DBD-12363FF103EA}" v="57" dt="2022-09-06T15:33:39.3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6163" autoAdjust="0"/>
  </p:normalViewPr>
  <p:slideViewPr>
    <p:cSldViewPr>
      <p:cViewPr varScale="1">
        <p:scale>
          <a:sx n="37" d="100"/>
          <a:sy n="37" d="100"/>
        </p:scale>
        <p:origin x="23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D096-A168-438C-8503-02C9AA0BCC6C}" type="datetimeFigureOut">
              <a:rPr lang="en-CA" smtClean="0"/>
              <a:t>2023-05-30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3D250-1551-4ADE-BDB0-C7CD88ED3E8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395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We want to be the trusted energy provider, dedicated to delivering safe and reliable energy solutions that power our communities forward. 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3D250-1551-4ADE-BDB0-C7CD88ED3E8E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294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Over 40 years combined experience energy management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3D250-1551-4ADE-BDB0-C7CD88ED3E8E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01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1) Reviewed thousands of retrofit applications to know what opportunities exist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we can help connect you to vendors/contractors, ensure equipment/proposal meet the program requirements and your needs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2) Assessed many types of facilities and evaluated all sorts of equipment to know which projects to do first, low-hanging fruit to complex system improvements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example: Valley Blades cooling system, </a:t>
            </a:r>
            <a:r>
              <a:rPr lang="en-US" baseline="0" dirty="0" smtClean="0"/>
              <a:t>Eldorado dust collectors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we can help develop the business case to sell to senior management by phrasing it in terms that can relate (widgets)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3) Large projects require measurements to be taken before and after a project is implemented and correlated to independent variables (compare apples to apples)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we have two dozen data-loggers to measure power and consumption on multiple pieces of equipment simultaneously to capture an entire system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air compressors and dryers)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4) Helped hundreds of customers submit retrofit incentive applications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know what documentation is required to ensure a smooth technical review process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prepare the submission on behalf of customers and contractors, take the load off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won’t leave you hanging – contractors typically are less attentive once they’re paid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3D250-1551-4ADE-BDB0-C7CD88ED3E8E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355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You must accept the participant agreement and submit your application before entering into a binding commitment or the application will be ineligible. 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Required by the technical reviewer</a:t>
            </a:r>
            <a:r>
              <a:rPr lang="en-US" baseline="0" dirty="0" smtClean="0"/>
              <a:t> to verify eligibility and confirm incentive amounts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“Without data, you’re just another person with an opinion.” – Dr. William Edwards Deming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Assists technical review process, required for QA/QC (if applicable), important to get nameplate photos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Although they are not required as part of the post-project submission, you may be required to provide disposal records at a later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3D250-1551-4ADE-BDB0-C7CD88ED3E8E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144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/>
              <a:t>consider us your</a:t>
            </a:r>
            <a:r>
              <a:rPr lang="en-US" sz="1200" baseline="0" dirty="0" smtClean="0"/>
              <a:t> voice within the utility regarding billing questions, data requests, </a:t>
            </a:r>
            <a:r>
              <a:rPr lang="en-US" sz="1200" dirty="0" smtClean="0"/>
              <a:t>service upgrade</a:t>
            </a:r>
            <a:r>
              <a:rPr lang="en-US" sz="1200" baseline="0" dirty="0" smtClean="0"/>
              <a:t>s, EV charging, generation connections, and more</a:t>
            </a:r>
            <a:endParaRPr lang="en-US" sz="12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12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/>
              <a:t>we</a:t>
            </a:r>
            <a:r>
              <a:rPr lang="en-US" sz="1200" baseline="0" dirty="0" smtClean="0"/>
              <a:t> can assess your entire facility to help you prioritize projects with the best return on investment and assist you manage them from concept to completion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aseline="0" dirty="0" smtClean="0"/>
              <a:t>similar to efficiency projects,  we can help you identify opportunities to reduce your GHG emissions and share our experiences with meeting net-zero targets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/>
              <a:t>for Class A customers, we can help</a:t>
            </a:r>
            <a:r>
              <a:rPr lang="en-US" sz="1200" baseline="0" dirty="0" smtClean="0"/>
              <a:t> you understand the Global Adjustment charge and how to mitigate its impact to your utility bill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Class A Opt-In – June 15, EWRB – July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3D250-1551-4ADE-BDB0-C7CD88ED3E8E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333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-1" y="0"/>
            <a:ext cx="20083895" cy="1130935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A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5"/>
          <p:cNvGrpSpPr/>
          <p:nvPr userDrawn="1"/>
        </p:nvGrpSpPr>
        <p:grpSpPr>
          <a:xfrm>
            <a:off x="-5235" y="-5235"/>
            <a:ext cx="5372735" cy="9509760"/>
            <a:chOff x="-5235" y="-5235"/>
            <a:chExt cx="5372735" cy="9509760"/>
          </a:xfrm>
        </p:grpSpPr>
        <p:sp>
          <p:nvSpPr>
            <p:cNvPr id="10" name="object 6"/>
            <p:cNvSpPr/>
            <p:nvPr/>
          </p:nvSpPr>
          <p:spPr>
            <a:xfrm>
              <a:off x="0" y="709140"/>
              <a:ext cx="5361940" cy="8790305"/>
            </a:xfrm>
            <a:custGeom>
              <a:avLst/>
              <a:gdLst/>
              <a:ahLst/>
              <a:cxnLst/>
              <a:rect l="l" t="t" r="r" b="b"/>
              <a:pathLst>
                <a:path w="5361940" h="8790305">
                  <a:moveTo>
                    <a:pt x="0" y="8789958"/>
                  </a:moveTo>
                  <a:lnTo>
                    <a:pt x="5361704" y="3439968"/>
                  </a:lnTo>
                  <a:lnTo>
                    <a:pt x="5361704" y="0"/>
                  </a:lnTo>
                  <a:lnTo>
                    <a:pt x="5321864" y="39006"/>
                  </a:lnTo>
                  <a:lnTo>
                    <a:pt x="5280438" y="79616"/>
                  </a:lnTo>
                  <a:lnTo>
                    <a:pt x="5237456" y="121800"/>
                  </a:lnTo>
                  <a:lnTo>
                    <a:pt x="5192949" y="165529"/>
                  </a:lnTo>
                  <a:lnTo>
                    <a:pt x="5146946" y="210771"/>
                  </a:lnTo>
                  <a:lnTo>
                    <a:pt x="5099477" y="257498"/>
                  </a:lnTo>
                  <a:lnTo>
                    <a:pt x="5050572" y="305678"/>
                  </a:lnTo>
                  <a:lnTo>
                    <a:pt x="5000261" y="355282"/>
                  </a:lnTo>
                  <a:lnTo>
                    <a:pt x="4948574" y="406281"/>
                  </a:lnTo>
                  <a:lnTo>
                    <a:pt x="4895540" y="458643"/>
                  </a:lnTo>
                  <a:lnTo>
                    <a:pt x="4841190" y="512338"/>
                  </a:lnTo>
                  <a:lnTo>
                    <a:pt x="4813531" y="539677"/>
                  </a:lnTo>
                  <a:lnTo>
                    <a:pt x="4785554" y="567338"/>
                  </a:lnTo>
                  <a:lnTo>
                    <a:pt x="4757262" y="595318"/>
                  </a:lnTo>
                  <a:lnTo>
                    <a:pt x="4728660" y="623612"/>
                  </a:lnTo>
                  <a:lnTo>
                    <a:pt x="4699752" y="652217"/>
                  </a:lnTo>
                  <a:lnTo>
                    <a:pt x="4670540" y="681129"/>
                  </a:lnTo>
                  <a:lnTo>
                    <a:pt x="4641029" y="710345"/>
                  </a:lnTo>
                  <a:lnTo>
                    <a:pt x="4611223" y="739860"/>
                  </a:lnTo>
                  <a:lnTo>
                    <a:pt x="4581125" y="769671"/>
                  </a:lnTo>
                  <a:lnTo>
                    <a:pt x="4550739" y="799775"/>
                  </a:lnTo>
                  <a:lnTo>
                    <a:pt x="4520068" y="830167"/>
                  </a:lnTo>
                  <a:lnTo>
                    <a:pt x="4489117" y="860843"/>
                  </a:lnTo>
                  <a:lnTo>
                    <a:pt x="4457889" y="891801"/>
                  </a:lnTo>
                  <a:lnTo>
                    <a:pt x="4426388" y="923036"/>
                  </a:lnTo>
                  <a:lnTo>
                    <a:pt x="4394618" y="954544"/>
                  </a:lnTo>
                  <a:lnTo>
                    <a:pt x="4362582" y="986321"/>
                  </a:lnTo>
                  <a:lnTo>
                    <a:pt x="4330284" y="1018365"/>
                  </a:lnTo>
                  <a:lnTo>
                    <a:pt x="4297728" y="1050671"/>
                  </a:lnTo>
                  <a:lnTo>
                    <a:pt x="4264918" y="1083235"/>
                  </a:lnTo>
                  <a:lnTo>
                    <a:pt x="4231856" y="1116054"/>
                  </a:lnTo>
                  <a:lnTo>
                    <a:pt x="4198548" y="1149124"/>
                  </a:lnTo>
                  <a:lnTo>
                    <a:pt x="4164997" y="1182440"/>
                  </a:lnTo>
                  <a:lnTo>
                    <a:pt x="4131206" y="1216001"/>
                  </a:lnTo>
                  <a:lnTo>
                    <a:pt x="4097180" y="1249801"/>
                  </a:lnTo>
                  <a:lnTo>
                    <a:pt x="4062921" y="1283836"/>
                  </a:lnTo>
                  <a:lnTo>
                    <a:pt x="4028434" y="1318104"/>
                  </a:lnTo>
                  <a:lnTo>
                    <a:pt x="3993723" y="1352601"/>
                  </a:lnTo>
                  <a:lnTo>
                    <a:pt x="3958791" y="1387321"/>
                  </a:lnTo>
                  <a:lnTo>
                    <a:pt x="3923642" y="1422263"/>
                  </a:lnTo>
                  <a:lnTo>
                    <a:pt x="3888279" y="1457422"/>
                  </a:lnTo>
                  <a:lnTo>
                    <a:pt x="3852707" y="1492794"/>
                  </a:lnTo>
                  <a:lnTo>
                    <a:pt x="3816929" y="1528376"/>
                  </a:lnTo>
                  <a:lnTo>
                    <a:pt x="3780948" y="1564164"/>
                  </a:lnTo>
                  <a:lnTo>
                    <a:pt x="3744770" y="1600154"/>
                  </a:lnTo>
                  <a:lnTo>
                    <a:pt x="3708397" y="1636342"/>
                  </a:lnTo>
                  <a:lnTo>
                    <a:pt x="3671832" y="1672725"/>
                  </a:lnTo>
                  <a:lnTo>
                    <a:pt x="3635081" y="1709298"/>
                  </a:lnTo>
                  <a:lnTo>
                    <a:pt x="3598146" y="1746059"/>
                  </a:lnTo>
                  <a:lnTo>
                    <a:pt x="3561032" y="1783003"/>
                  </a:lnTo>
                  <a:lnTo>
                    <a:pt x="3523741" y="1820127"/>
                  </a:lnTo>
                  <a:lnTo>
                    <a:pt x="3486278" y="1857426"/>
                  </a:lnTo>
                  <a:lnTo>
                    <a:pt x="3448647" y="1894898"/>
                  </a:lnTo>
                  <a:lnTo>
                    <a:pt x="3410851" y="1932538"/>
                  </a:lnTo>
                  <a:lnTo>
                    <a:pt x="3372893" y="1970342"/>
                  </a:lnTo>
                  <a:lnTo>
                    <a:pt x="3334779" y="2008307"/>
                  </a:lnTo>
                  <a:lnTo>
                    <a:pt x="3296511" y="2046430"/>
                  </a:lnTo>
                  <a:lnTo>
                    <a:pt x="3258093" y="2084705"/>
                  </a:lnTo>
                  <a:lnTo>
                    <a:pt x="3219529" y="2123130"/>
                  </a:lnTo>
                  <a:lnTo>
                    <a:pt x="3180822" y="2161701"/>
                  </a:lnTo>
                  <a:lnTo>
                    <a:pt x="3141977" y="2200415"/>
                  </a:lnTo>
                  <a:lnTo>
                    <a:pt x="3102997" y="2239266"/>
                  </a:lnTo>
                  <a:lnTo>
                    <a:pt x="3063886" y="2278252"/>
                  </a:lnTo>
                  <a:lnTo>
                    <a:pt x="3024648" y="2317368"/>
                  </a:lnTo>
                  <a:lnTo>
                    <a:pt x="2985285" y="2356612"/>
                  </a:lnTo>
                  <a:lnTo>
                    <a:pt x="2945803" y="2395979"/>
                  </a:lnTo>
                  <a:lnTo>
                    <a:pt x="2906205" y="2435466"/>
                  </a:lnTo>
                  <a:lnTo>
                    <a:pt x="2866494" y="2475068"/>
                  </a:lnTo>
                  <a:lnTo>
                    <a:pt x="2826674" y="2514782"/>
                  </a:lnTo>
                  <a:lnTo>
                    <a:pt x="2786749" y="2554605"/>
                  </a:lnTo>
                  <a:lnTo>
                    <a:pt x="2746723" y="2594532"/>
                  </a:lnTo>
                  <a:lnTo>
                    <a:pt x="2706599" y="2634560"/>
                  </a:lnTo>
                  <a:lnTo>
                    <a:pt x="2666382" y="2674685"/>
                  </a:lnTo>
                  <a:lnTo>
                    <a:pt x="2626074" y="2714903"/>
                  </a:lnTo>
                  <a:lnTo>
                    <a:pt x="2585681" y="2755211"/>
                  </a:lnTo>
                  <a:lnTo>
                    <a:pt x="2545204" y="2795605"/>
                  </a:lnTo>
                  <a:lnTo>
                    <a:pt x="2504649" y="2836080"/>
                  </a:lnTo>
                  <a:lnTo>
                    <a:pt x="2464018" y="2876634"/>
                  </a:lnTo>
                  <a:lnTo>
                    <a:pt x="2423316" y="2917262"/>
                  </a:lnTo>
                  <a:lnTo>
                    <a:pt x="2382547" y="2957961"/>
                  </a:lnTo>
                  <a:lnTo>
                    <a:pt x="2341713" y="2998727"/>
                  </a:lnTo>
                  <a:lnTo>
                    <a:pt x="2300819" y="3039556"/>
                  </a:lnTo>
                  <a:lnTo>
                    <a:pt x="2259869" y="3080445"/>
                  </a:lnTo>
                  <a:lnTo>
                    <a:pt x="2218866" y="3121389"/>
                  </a:lnTo>
                  <a:lnTo>
                    <a:pt x="2177814" y="3162386"/>
                  </a:lnTo>
                  <a:lnTo>
                    <a:pt x="2136717" y="3203430"/>
                  </a:lnTo>
                  <a:lnTo>
                    <a:pt x="2095578" y="3244519"/>
                  </a:lnTo>
                  <a:lnTo>
                    <a:pt x="2054401" y="3285649"/>
                  </a:lnTo>
                  <a:lnTo>
                    <a:pt x="2013191" y="3326816"/>
                  </a:lnTo>
                  <a:lnTo>
                    <a:pt x="1971950" y="3368016"/>
                  </a:lnTo>
                  <a:lnTo>
                    <a:pt x="1930682" y="3409245"/>
                  </a:lnTo>
                  <a:lnTo>
                    <a:pt x="1889391" y="3450500"/>
                  </a:lnTo>
                  <a:lnTo>
                    <a:pt x="1848082" y="3491777"/>
                  </a:lnTo>
                  <a:lnTo>
                    <a:pt x="1806757" y="3533073"/>
                  </a:lnTo>
                  <a:lnTo>
                    <a:pt x="1765420" y="3574383"/>
                  </a:lnTo>
                  <a:lnTo>
                    <a:pt x="1724076" y="3615703"/>
                  </a:lnTo>
                  <a:lnTo>
                    <a:pt x="1682727" y="3657030"/>
                  </a:lnTo>
                  <a:lnTo>
                    <a:pt x="1641378" y="3698361"/>
                  </a:lnTo>
                  <a:lnTo>
                    <a:pt x="1600032" y="3739691"/>
                  </a:lnTo>
                  <a:lnTo>
                    <a:pt x="1558693" y="3781017"/>
                  </a:lnTo>
                  <a:lnTo>
                    <a:pt x="1517365" y="3822334"/>
                  </a:lnTo>
                  <a:lnTo>
                    <a:pt x="1476051" y="3863640"/>
                  </a:lnTo>
                  <a:lnTo>
                    <a:pt x="1434756" y="3904930"/>
                  </a:lnTo>
                  <a:lnTo>
                    <a:pt x="1393482" y="3946201"/>
                  </a:lnTo>
                  <a:lnTo>
                    <a:pt x="1352235" y="3987449"/>
                  </a:lnTo>
                  <a:lnTo>
                    <a:pt x="1311016" y="4028670"/>
                  </a:lnTo>
                  <a:lnTo>
                    <a:pt x="1269831" y="4069860"/>
                  </a:lnTo>
                  <a:lnTo>
                    <a:pt x="1228683" y="4111016"/>
                  </a:lnTo>
                  <a:lnTo>
                    <a:pt x="1187575" y="4152134"/>
                  </a:lnTo>
                  <a:lnTo>
                    <a:pt x="1146512" y="4193210"/>
                  </a:lnTo>
                  <a:lnTo>
                    <a:pt x="1105497" y="4234241"/>
                  </a:lnTo>
                  <a:lnTo>
                    <a:pt x="1064533" y="4275222"/>
                  </a:lnTo>
                  <a:lnTo>
                    <a:pt x="1023626" y="4316150"/>
                  </a:lnTo>
                  <a:lnTo>
                    <a:pt x="982777" y="4357021"/>
                  </a:lnTo>
                  <a:lnTo>
                    <a:pt x="941992" y="4397831"/>
                  </a:lnTo>
                  <a:lnTo>
                    <a:pt x="901273" y="4438578"/>
                  </a:lnTo>
                  <a:lnTo>
                    <a:pt x="860625" y="4479256"/>
                  </a:lnTo>
                  <a:lnTo>
                    <a:pt x="820051" y="4519862"/>
                  </a:lnTo>
                  <a:lnTo>
                    <a:pt x="779555" y="4560392"/>
                  </a:lnTo>
                  <a:lnTo>
                    <a:pt x="739141" y="4600843"/>
                  </a:lnTo>
                  <a:lnTo>
                    <a:pt x="698812" y="4641211"/>
                  </a:lnTo>
                  <a:lnTo>
                    <a:pt x="658573" y="4681492"/>
                  </a:lnTo>
                  <a:lnTo>
                    <a:pt x="618426" y="4721683"/>
                  </a:lnTo>
                  <a:lnTo>
                    <a:pt x="578376" y="4761779"/>
                  </a:lnTo>
                  <a:lnTo>
                    <a:pt x="538427" y="4801777"/>
                  </a:lnTo>
                  <a:lnTo>
                    <a:pt x="498581" y="4841673"/>
                  </a:lnTo>
                  <a:lnTo>
                    <a:pt x="458844" y="4881463"/>
                  </a:lnTo>
                  <a:lnTo>
                    <a:pt x="419218" y="4921144"/>
                  </a:lnTo>
                  <a:lnTo>
                    <a:pt x="379707" y="4960712"/>
                  </a:lnTo>
                  <a:lnTo>
                    <a:pt x="340315" y="5000163"/>
                  </a:lnTo>
                  <a:lnTo>
                    <a:pt x="301047" y="5039493"/>
                  </a:lnTo>
                  <a:lnTo>
                    <a:pt x="261904" y="5078699"/>
                  </a:lnTo>
                  <a:lnTo>
                    <a:pt x="222892" y="5117777"/>
                  </a:lnTo>
                  <a:lnTo>
                    <a:pt x="184014" y="5156722"/>
                  </a:lnTo>
                  <a:lnTo>
                    <a:pt x="145274" y="5195533"/>
                  </a:lnTo>
                  <a:lnTo>
                    <a:pt x="106676" y="5234203"/>
                  </a:lnTo>
                  <a:lnTo>
                    <a:pt x="68222" y="5272731"/>
                  </a:lnTo>
                  <a:lnTo>
                    <a:pt x="29917" y="5311111"/>
                  </a:lnTo>
                  <a:lnTo>
                    <a:pt x="0" y="534109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7"/>
            <p:cNvSpPr/>
            <p:nvPr/>
          </p:nvSpPr>
          <p:spPr>
            <a:xfrm>
              <a:off x="0" y="0"/>
              <a:ext cx="2764790" cy="3326765"/>
            </a:xfrm>
            <a:custGeom>
              <a:avLst/>
              <a:gdLst/>
              <a:ahLst/>
              <a:cxnLst/>
              <a:rect l="l" t="t" r="r" b="b"/>
              <a:pathLst>
                <a:path w="2764790" h="3326765">
                  <a:moveTo>
                    <a:pt x="0" y="3326597"/>
                  </a:moveTo>
                  <a:lnTo>
                    <a:pt x="2764403" y="568197"/>
                  </a:lnTo>
                  <a:lnTo>
                    <a:pt x="2764403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3"/>
          <p:cNvSpPr/>
          <p:nvPr userDrawn="1"/>
        </p:nvSpPr>
        <p:spPr>
          <a:xfrm>
            <a:off x="3034780" y="635"/>
            <a:ext cx="17049115" cy="11308715"/>
          </a:xfrm>
          <a:custGeom>
            <a:avLst/>
            <a:gdLst/>
            <a:ahLst/>
            <a:cxnLst/>
            <a:rect l="l" t="t" r="r" b="b"/>
            <a:pathLst>
              <a:path w="17049115" h="11308715">
                <a:moveTo>
                  <a:pt x="17048569" y="0"/>
                </a:moveTo>
                <a:lnTo>
                  <a:pt x="11316971" y="0"/>
                </a:lnTo>
                <a:lnTo>
                  <a:pt x="0" y="11308556"/>
                </a:lnTo>
                <a:lnTo>
                  <a:pt x="15057348" y="11308556"/>
                </a:lnTo>
                <a:lnTo>
                  <a:pt x="17048569" y="9321657"/>
                </a:lnTo>
                <a:lnTo>
                  <a:pt x="17048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Holder 3"/>
          <p:cNvSpPr>
            <a:spLocks noGrp="1"/>
          </p:cNvSpPr>
          <p:nvPr>
            <p:ph type="subTitle" idx="4"/>
          </p:nvPr>
        </p:nvSpPr>
        <p:spPr>
          <a:xfrm>
            <a:off x="9899650" y="8855074"/>
            <a:ext cx="936748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0" name="Holder 5"/>
          <p:cNvSpPr>
            <a:spLocks noGrp="1"/>
          </p:cNvSpPr>
          <p:nvPr>
            <p:ph type="dt" sz="half" idx="6"/>
          </p:nvPr>
        </p:nvSpPr>
        <p:spPr>
          <a:xfrm>
            <a:off x="9899650" y="9986631"/>
            <a:ext cx="4967274" cy="8523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178EADDC-F978-43A9-9E60-0769AE490D8B}" type="datetime4">
              <a:rPr lang="en-US" smtClean="0"/>
              <a:pPr/>
              <a:t>May 30, 2023</a:t>
            </a:fld>
            <a:endParaRPr lang="en-US" dirty="0"/>
          </a:p>
        </p:txBody>
      </p:sp>
      <p:pic>
        <p:nvPicPr>
          <p:cNvPr id="2" name="Picture 1" descr="Enova Power Logo" title="Enova Power Log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6" b="25989"/>
          <a:stretch/>
        </p:blipFill>
        <p:spPr>
          <a:xfrm>
            <a:off x="9518650" y="4206874"/>
            <a:ext cx="9517958" cy="2667001"/>
          </a:xfrm>
          <a:prstGeom prst="rect">
            <a:avLst/>
          </a:prstGeom>
        </p:spPr>
      </p:pic>
      <p:sp>
        <p:nvSpPr>
          <p:cNvPr id="22" name="Holder 2"/>
          <p:cNvSpPr>
            <a:spLocks noGrp="1"/>
          </p:cNvSpPr>
          <p:nvPr>
            <p:ph type="ctrTitle" hasCustomPrompt="1"/>
          </p:nvPr>
        </p:nvSpPr>
        <p:spPr>
          <a:xfrm>
            <a:off x="9866863" y="7153612"/>
            <a:ext cx="9439735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Insert 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944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7656142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42434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42753" y="2997095"/>
            <a:ext cx="830773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821ED36-6E47-4900-92E9-9565F42320B3}" type="datetime4">
              <a:rPr lang="en-US" smtClean="0"/>
              <a:t>May 30, 2023</a:t>
            </a:fld>
            <a:endParaRPr lang="en-US" dirty="0"/>
          </a:p>
        </p:txBody>
      </p:sp>
      <p:pic>
        <p:nvPicPr>
          <p:cNvPr id="12" name="Picture 11" descr="Enova Power Logo" title="Enova Pow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" y="304375"/>
            <a:ext cx="2938912" cy="1653138"/>
          </a:xfrm>
          <a:prstGeom prst="rect">
            <a:avLst/>
          </a:prstGeom>
        </p:spPr>
      </p:pic>
      <p:sp>
        <p:nvSpPr>
          <p:cNvPr id="13" name="bg object 20" descr="Dark grey horizonatal line in slide header" title="Dark grey horizonatal line in slide header"/>
          <p:cNvSpPr/>
          <p:nvPr userDrawn="1"/>
        </p:nvSpPr>
        <p:spPr>
          <a:xfrm>
            <a:off x="3664810" y="1130944"/>
            <a:ext cx="15654019" cy="0"/>
          </a:xfrm>
          <a:custGeom>
            <a:avLst/>
            <a:gdLst/>
            <a:ahLst/>
            <a:cxnLst/>
            <a:rect l="l" t="t" r="r" b="b"/>
            <a:pathLst>
              <a:path w="15654019">
                <a:moveTo>
                  <a:pt x="0" y="0"/>
                </a:moveTo>
                <a:lnTo>
                  <a:pt x="15653973" y="0"/>
                </a:lnTo>
              </a:path>
            </a:pathLst>
          </a:custGeom>
          <a:ln w="10470">
            <a:solidFill>
              <a:srgbClr val="4243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991297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42434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771650" y="3597275"/>
            <a:ext cx="6756400" cy="138499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0356850" y="3597275"/>
            <a:ext cx="8077200" cy="586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8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494DD3B-7734-4849-B5E8-3A310FB51764}" type="datetime4">
              <a:rPr lang="en-US" smtClean="0"/>
              <a:t>May 30, 2023</a:t>
            </a:fld>
            <a:endParaRPr lang="en-US" dirty="0"/>
          </a:p>
        </p:txBody>
      </p:sp>
      <p:pic>
        <p:nvPicPr>
          <p:cNvPr id="12" name="Picture 11" descr="Enova Power Logo" title="Enova Pow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" y="304375"/>
            <a:ext cx="2938912" cy="1653138"/>
          </a:xfrm>
          <a:prstGeom prst="rect">
            <a:avLst/>
          </a:prstGeom>
        </p:spPr>
      </p:pic>
      <p:sp>
        <p:nvSpPr>
          <p:cNvPr id="13" name="bg object 20" descr="Dark grey horizonatal line in slide header" title="Dark grey horizonatal line in slide header"/>
          <p:cNvSpPr/>
          <p:nvPr userDrawn="1"/>
        </p:nvSpPr>
        <p:spPr>
          <a:xfrm>
            <a:off x="3664810" y="1130944"/>
            <a:ext cx="15654019" cy="0"/>
          </a:xfrm>
          <a:custGeom>
            <a:avLst/>
            <a:gdLst/>
            <a:ahLst/>
            <a:cxnLst/>
            <a:rect l="l" t="t" r="r" b="b"/>
            <a:pathLst>
              <a:path w="15654019">
                <a:moveTo>
                  <a:pt x="0" y="0"/>
                </a:moveTo>
                <a:lnTo>
                  <a:pt x="15653973" y="0"/>
                </a:lnTo>
              </a:path>
            </a:pathLst>
          </a:custGeom>
          <a:ln w="10470">
            <a:solidFill>
              <a:srgbClr val="4243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223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-5509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CA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/>
          <p:cNvSpPr/>
          <p:nvPr userDrawn="1"/>
        </p:nvSpPr>
        <p:spPr>
          <a:xfrm>
            <a:off x="11305540" y="2510790"/>
            <a:ext cx="8798560" cy="8798560"/>
          </a:xfrm>
          <a:custGeom>
            <a:avLst/>
            <a:gdLst/>
            <a:ahLst/>
            <a:cxnLst/>
            <a:rect l="l" t="t" r="r" b="b"/>
            <a:pathLst>
              <a:path w="8798560" h="8798560">
                <a:moveTo>
                  <a:pt x="8798419" y="0"/>
                </a:moveTo>
                <a:lnTo>
                  <a:pt x="0" y="8798233"/>
                </a:lnTo>
                <a:lnTo>
                  <a:pt x="8798419" y="8798233"/>
                </a:lnTo>
                <a:lnTo>
                  <a:pt x="8798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 txBox="1">
            <a:spLocks noGrp="1"/>
          </p:cNvSpPr>
          <p:nvPr>
            <p:ph type="ctrTitle" idx="4294967295"/>
          </p:nvPr>
        </p:nvSpPr>
        <p:spPr>
          <a:xfrm>
            <a:off x="1570991" y="1917174"/>
            <a:ext cx="10538459" cy="2150589"/>
          </a:xfrm>
          <a:prstGeom prst="rect">
            <a:avLst/>
          </a:prstGeom>
        </p:spPr>
        <p:txBody>
          <a:bodyPr vert="horz" wrap="square" lIns="0" tIns="364490" rIns="0" bIns="0" rtlCol="0">
            <a:spAutoFit/>
          </a:bodyPr>
          <a:lstStyle>
            <a:lvl1pPr>
              <a:defRPr sz="8000"/>
            </a:lvl1pPr>
          </a:lstStyle>
          <a:p>
            <a:pPr marL="12700" marR="5080">
              <a:lnSpc>
                <a:spcPts val="13850"/>
              </a:lnSpc>
              <a:spcBef>
                <a:spcPts val="2870"/>
              </a:spcBef>
            </a:pPr>
            <a:r>
              <a:rPr lang="en-US" spc="-10" smtClean="0"/>
              <a:t>Click to edit Master title style</a:t>
            </a:r>
            <a:endParaRPr spc="-10" dirty="0"/>
          </a:p>
        </p:txBody>
      </p:sp>
      <p:grpSp>
        <p:nvGrpSpPr>
          <p:cNvPr id="18" name="object 6"/>
          <p:cNvGrpSpPr/>
          <p:nvPr userDrawn="1"/>
        </p:nvGrpSpPr>
        <p:grpSpPr>
          <a:xfrm>
            <a:off x="-6350" y="-60325"/>
            <a:ext cx="5372735" cy="9509760"/>
            <a:chOff x="-5235" y="-5235"/>
            <a:chExt cx="5372735" cy="9509760"/>
          </a:xfrm>
        </p:grpSpPr>
        <p:sp>
          <p:nvSpPr>
            <p:cNvPr id="19" name="object 7"/>
            <p:cNvSpPr/>
            <p:nvPr/>
          </p:nvSpPr>
          <p:spPr>
            <a:xfrm>
              <a:off x="0" y="709140"/>
              <a:ext cx="5361940" cy="8790305"/>
            </a:xfrm>
            <a:custGeom>
              <a:avLst/>
              <a:gdLst/>
              <a:ahLst/>
              <a:cxnLst/>
              <a:rect l="l" t="t" r="r" b="b"/>
              <a:pathLst>
                <a:path w="5361940" h="8790305">
                  <a:moveTo>
                    <a:pt x="0" y="8789958"/>
                  </a:moveTo>
                  <a:lnTo>
                    <a:pt x="5361704" y="3439968"/>
                  </a:lnTo>
                  <a:lnTo>
                    <a:pt x="5361704" y="0"/>
                  </a:lnTo>
                  <a:lnTo>
                    <a:pt x="5321864" y="39006"/>
                  </a:lnTo>
                  <a:lnTo>
                    <a:pt x="5280438" y="79616"/>
                  </a:lnTo>
                  <a:lnTo>
                    <a:pt x="5237456" y="121800"/>
                  </a:lnTo>
                  <a:lnTo>
                    <a:pt x="5192949" y="165529"/>
                  </a:lnTo>
                  <a:lnTo>
                    <a:pt x="5146946" y="210771"/>
                  </a:lnTo>
                  <a:lnTo>
                    <a:pt x="5099477" y="257498"/>
                  </a:lnTo>
                  <a:lnTo>
                    <a:pt x="5050572" y="305678"/>
                  </a:lnTo>
                  <a:lnTo>
                    <a:pt x="5000261" y="355282"/>
                  </a:lnTo>
                  <a:lnTo>
                    <a:pt x="4948574" y="406281"/>
                  </a:lnTo>
                  <a:lnTo>
                    <a:pt x="4895540" y="458643"/>
                  </a:lnTo>
                  <a:lnTo>
                    <a:pt x="4841190" y="512338"/>
                  </a:lnTo>
                  <a:lnTo>
                    <a:pt x="4813531" y="539677"/>
                  </a:lnTo>
                  <a:lnTo>
                    <a:pt x="4785554" y="567338"/>
                  </a:lnTo>
                  <a:lnTo>
                    <a:pt x="4757262" y="595318"/>
                  </a:lnTo>
                  <a:lnTo>
                    <a:pt x="4728660" y="623612"/>
                  </a:lnTo>
                  <a:lnTo>
                    <a:pt x="4699752" y="652217"/>
                  </a:lnTo>
                  <a:lnTo>
                    <a:pt x="4670540" y="681129"/>
                  </a:lnTo>
                  <a:lnTo>
                    <a:pt x="4641029" y="710345"/>
                  </a:lnTo>
                  <a:lnTo>
                    <a:pt x="4611223" y="739860"/>
                  </a:lnTo>
                  <a:lnTo>
                    <a:pt x="4581125" y="769671"/>
                  </a:lnTo>
                  <a:lnTo>
                    <a:pt x="4550739" y="799775"/>
                  </a:lnTo>
                  <a:lnTo>
                    <a:pt x="4520068" y="830167"/>
                  </a:lnTo>
                  <a:lnTo>
                    <a:pt x="4489117" y="860843"/>
                  </a:lnTo>
                  <a:lnTo>
                    <a:pt x="4457889" y="891801"/>
                  </a:lnTo>
                  <a:lnTo>
                    <a:pt x="4426388" y="923036"/>
                  </a:lnTo>
                  <a:lnTo>
                    <a:pt x="4394618" y="954544"/>
                  </a:lnTo>
                  <a:lnTo>
                    <a:pt x="4362582" y="986321"/>
                  </a:lnTo>
                  <a:lnTo>
                    <a:pt x="4330284" y="1018365"/>
                  </a:lnTo>
                  <a:lnTo>
                    <a:pt x="4297728" y="1050671"/>
                  </a:lnTo>
                  <a:lnTo>
                    <a:pt x="4264918" y="1083235"/>
                  </a:lnTo>
                  <a:lnTo>
                    <a:pt x="4231856" y="1116054"/>
                  </a:lnTo>
                  <a:lnTo>
                    <a:pt x="4198548" y="1149124"/>
                  </a:lnTo>
                  <a:lnTo>
                    <a:pt x="4164997" y="1182440"/>
                  </a:lnTo>
                  <a:lnTo>
                    <a:pt x="4131206" y="1216001"/>
                  </a:lnTo>
                  <a:lnTo>
                    <a:pt x="4097180" y="1249801"/>
                  </a:lnTo>
                  <a:lnTo>
                    <a:pt x="4062921" y="1283836"/>
                  </a:lnTo>
                  <a:lnTo>
                    <a:pt x="4028434" y="1318104"/>
                  </a:lnTo>
                  <a:lnTo>
                    <a:pt x="3993723" y="1352601"/>
                  </a:lnTo>
                  <a:lnTo>
                    <a:pt x="3958791" y="1387321"/>
                  </a:lnTo>
                  <a:lnTo>
                    <a:pt x="3923642" y="1422263"/>
                  </a:lnTo>
                  <a:lnTo>
                    <a:pt x="3888279" y="1457422"/>
                  </a:lnTo>
                  <a:lnTo>
                    <a:pt x="3852707" y="1492794"/>
                  </a:lnTo>
                  <a:lnTo>
                    <a:pt x="3816929" y="1528376"/>
                  </a:lnTo>
                  <a:lnTo>
                    <a:pt x="3780948" y="1564164"/>
                  </a:lnTo>
                  <a:lnTo>
                    <a:pt x="3744770" y="1600154"/>
                  </a:lnTo>
                  <a:lnTo>
                    <a:pt x="3708397" y="1636342"/>
                  </a:lnTo>
                  <a:lnTo>
                    <a:pt x="3671832" y="1672725"/>
                  </a:lnTo>
                  <a:lnTo>
                    <a:pt x="3635081" y="1709298"/>
                  </a:lnTo>
                  <a:lnTo>
                    <a:pt x="3598146" y="1746059"/>
                  </a:lnTo>
                  <a:lnTo>
                    <a:pt x="3561032" y="1783003"/>
                  </a:lnTo>
                  <a:lnTo>
                    <a:pt x="3523741" y="1820127"/>
                  </a:lnTo>
                  <a:lnTo>
                    <a:pt x="3486278" y="1857426"/>
                  </a:lnTo>
                  <a:lnTo>
                    <a:pt x="3448647" y="1894898"/>
                  </a:lnTo>
                  <a:lnTo>
                    <a:pt x="3410851" y="1932538"/>
                  </a:lnTo>
                  <a:lnTo>
                    <a:pt x="3372893" y="1970342"/>
                  </a:lnTo>
                  <a:lnTo>
                    <a:pt x="3334779" y="2008307"/>
                  </a:lnTo>
                  <a:lnTo>
                    <a:pt x="3296511" y="2046430"/>
                  </a:lnTo>
                  <a:lnTo>
                    <a:pt x="3258093" y="2084705"/>
                  </a:lnTo>
                  <a:lnTo>
                    <a:pt x="3219529" y="2123130"/>
                  </a:lnTo>
                  <a:lnTo>
                    <a:pt x="3180822" y="2161701"/>
                  </a:lnTo>
                  <a:lnTo>
                    <a:pt x="3141977" y="2200415"/>
                  </a:lnTo>
                  <a:lnTo>
                    <a:pt x="3102997" y="2239266"/>
                  </a:lnTo>
                  <a:lnTo>
                    <a:pt x="3063886" y="2278252"/>
                  </a:lnTo>
                  <a:lnTo>
                    <a:pt x="3024648" y="2317368"/>
                  </a:lnTo>
                  <a:lnTo>
                    <a:pt x="2985285" y="2356612"/>
                  </a:lnTo>
                  <a:lnTo>
                    <a:pt x="2945803" y="2395979"/>
                  </a:lnTo>
                  <a:lnTo>
                    <a:pt x="2906205" y="2435466"/>
                  </a:lnTo>
                  <a:lnTo>
                    <a:pt x="2866494" y="2475068"/>
                  </a:lnTo>
                  <a:lnTo>
                    <a:pt x="2826674" y="2514782"/>
                  </a:lnTo>
                  <a:lnTo>
                    <a:pt x="2786749" y="2554605"/>
                  </a:lnTo>
                  <a:lnTo>
                    <a:pt x="2746723" y="2594532"/>
                  </a:lnTo>
                  <a:lnTo>
                    <a:pt x="2706599" y="2634560"/>
                  </a:lnTo>
                  <a:lnTo>
                    <a:pt x="2666382" y="2674685"/>
                  </a:lnTo>
                  <a:lnTo>
                    <a:pt x="2626074" y="2714903"/>
                  </a:lnTo>
                  <a:lnTo>
                    <a:pt x="2585681" y="2755211"/>
                  </a:lnTo>
                  <a:lnTo>
                    <a:pt x="2545204" y="2795605"/>
                  </a:lnTo>
                  <a:lnTo>
                    <a:pt x="2504649" y="2836080"/>
                  </a:lnTo>
                  <a:lnTo>
                    <a:pt x="2464018" y="2876634"/>
                  </a:lnTo>
                  <a:lnTo>
                    <a:pt x="2423316" y="2917262"/>
                  </a:lnTo>
                  <a:lnTo>
                    <a:pt x="2382547" y="2957961"/>
                  </a:lnTo>
                  <a:lnTo>
                    <a:pt x="2341713" y="2998727"/>
                  </a:lnTo>
                  <a:lnTo>
                    <a:pt x="2300819" y="3039556"/>
                  </a:lnTo>
                  <a:lnTo>
                    <a:pt x="2259869" y="3080445"/>
                  </a:lnTo>
                  <a:lnTo>
                    <a:pt x="2218866" y="3121389"/>
                  </a:lnTo>
                  <a:lnTo>
                    <a:pt x="2177814" y="3162386"/>
                  </a:lnTo>
                  <a:lnTo>
                    <a:pt x="2136717" y="3203430"/>
                  </a:lnTo>
                  <a:lnTo>
                    <a:pt x="2095578" y="3244519"/>
                  </a:lnTo>
                  <a:lnTo>
                    <a:pt x="2054401" y="3285649"/>
                  </a:lnTo>
                  <a:lnTo>
                    <a:pt x="2013191" y="3326816"/>
                  </a:lnTo>
                  <a:lnTo>
                    <a:pt x="1971950" y="3368016"/>
                  </a:lnTo>
                  <a:lnTo>
                    <a:pt x="1930682" y="3409245"/>
                  </a:lnTo>
                  <a:lnTo>
                    <a:pt x="1889391" y="3450500"/>
                  </a:lnTo>
                  <a:lnTo>
                    <a:pt x="1848082" y="3491777"/>
                  </a:lnTo>
                  <a:lnTo>
                    <a:pt x="1806757" y="3533073"/>
                  </a:lnTo>
                  <a:lnTo>
                    <a:pt x="1765420" y="3574383"/>
                  </a:lnTo>
                  <a:lnTo>
                    <a:pt x="1724076" y="3615703"/>
                  </a:lnTo>
                  <a:lnTo>
                    <a:pt x="1682727" y="3657030"/>
                  </a:lnTo>
                  <a:lnTo>
                    <a:pt x="1641378" y="3698361"/>
                  </a:lnTo>
                  <a:lnTo>
                    <a:pt x="1600032" y="3739691"/>
                  </a:lnTo>
                  <a:lnTo>
                    <a:pt x="1558693" y="3781017"/>
                  </a:lnTo>
                  <a:lnTo>
                    <a:pt x="1517365" y="3822334"/>
                  </a:lnTo>
                  <a:lnTo>
                    <a:pt x="1476051" y="3863640"/>
                  </a:lnTo>
                  <a:lnTo>
                    <a:pt x="1434756" y="3904930"/>
                  </a:lnTo>
                  <a:lnTo>
                    <a:pt x="1393482" y="3946201"/>
                  </a:lnTo>
                  <a:lnTo>
                    <a:pt x="1352235" y="3987449"/>
                  </a:lnTo>
                  <a:lnTo>
                    <a:pt x="1311016" y="4028670"/>
                  </a:lnTo>
                  <a:lnTo>
                    <a:pt x="1269831" y="4069860"/>
                  </a:lnTo>
                  <a:lnTo>
                    <a:pt x="1228683" y="4111016"/>
                  </a:lnTo>
                  <a:lnTo>
                    <a:pt x="1187575" y="4152134"/>
                  </a:lnTo>
                  <a:lnTo>
                    <a:pt x="1146512" y="4193210"/>
                  </a:lnTo>
                  <a:lnTo>
                    <a:pt x="1105497" y="4234241"/>
                  </a:lnTo>
                  <a:lnTo>
                    <a:pt x="1064533" y="4275222"/>
                  </a:lnTo>
                  <a:lnTo>
                    <a:pt x="1023626" y="4316150"/>
                  </a:lnTo>
                  <a:lnTo>
                    <a:pt x="982777" y="4357021"/>
                  </a:lnTo>
                  <a:lnTo>
                    <a:pt x="941992" y="4397831"/>
                  </a:lnTo>
                  <a:lnTo>
                    <a:pt x="901273" y="4438578"/>
                  </a:lnTo>
                  <a:lnTo>
                    <a:pt x="860625" y="4479256"/>
                  </a:lnTo>
                  <a:lnTo>
                    <a:pt x="820051" y="4519862"/>
                  </a:lnTo>
                  <a:lnTo>
                    <a:pt x="779555" y="4560392"/>
                  </a:lnTo>
                  <a:lnTo>
                    <a:pt x="739141" y="4600843"/>
                  </a:lnTo>
                  <a:lnTo>
                    <a:pt x="698812" y="4641211"/>
                  </a:lnTo>
                  <a:lnTo>
                    <a:pt x="658573" y="4681492"/>
                  </a:lnTo>
                  <a:lnTo>
                    <a:pt x="618426" y="4721683"/>
                  </a:lnTo>
                  <a:lnTo>
                    <a:pt x="578376" y="4761779"/>
                  </a:lnTo>
                  <a:lnTo>
                    <a:pt x="538427" y="4801777"/>
                  </a:lnTo>
                  <a:lnTo>
                    <a:pt x="498581" y="4841673"/>
                  </a:lnTo>
                  <a:lnTo>
                    <a:pt x="458844" y="4881463"/>
                  </a:lnTo>
                  <a:lnTo>
                    <a:pt x="419218" y="4921144"/>
                  </a:lnTo>
                  <a:lnTo>
                    <a:pt x="379707" y="4960712"/>
                  </a:lnTo>
                  <a:lnTo>
                    <a:pt x="340315" y="5000163"/>
                  </a:lnTo>
                  <a:lnTo>
                    <a:pt x="301047" y="5039493"/>
                  </a:lnTo>
                  <a:lnTo>
                    <a:pt x="261904" y="5078699"/>
                  </a:lnTo>
                  <a:lnTo>
                    <a:pt x="222892" y="5117777"/>
                  </a:lnTo>
                  <a:lnTo>
                    <a:pt x="184014" y="5156722"/>
                  </a:lnTo>
                  <a:lnTo>
                    <a:pt x="145274" y="5195533"/>
                  </a:lnTo>
                  <a:lnTo>
                    <a:pt x="106676" y="5234203"/>
                  </a:lnTo>
                  <a:lnTo>
                    <a:pt x="68222" y="5272731"/>
                  </a:lnTo>
                  <a:lnTo>
                    <a:pt x="29917" y="5311111"/>
                  </a:lnTo>
                  <a:lnTo>
                    <a:pt x="0" y="5341090"/>
                  </a:lnTo>
                </a:path>
              </a:pathLst>
            </a:custGeom>
            <a:ln w="10470">
              <a:solidFill>
                <a:srgbClr val="41434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8"/>
            <p:cNvSpPr/>
            <p:nvPr/>
          </p:nvSpPr>
          <p:spPr>
            <a:xfrm>
              <a:off x="0" y="0"/>
              <a:ext cx="2764790" cy="3326765"/>
            </a:xfrm>
            <a:custGeom>
              <a:avLst/>
              <a:gdLst/>
              <a:ahLst/>
              <a:cxnLst/>
              <a:rect l="l" t="t" r="r" b="b"/>
              <a:pathLst>
                <a:path w="2764790" h="3326765">
                  <a:moveTo>
                    <a:pt x="0" y="3326597"/>
                  </a:moveTo>
                  <a:lnTo>
                    <a:pt x="2764403" y="568197"/>
                  </a:lnTo>
                  <a:lnTo>
                    <a:pt x="2764403" y="0"/>
                  </a:lnTo>
                </a:path>
              </a:pathLst>
            </a:custGeom>
            <a:ln w="10470">
              <a:solidFill>
                <a:srgbClr val="41434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Holder 3"/>
          <p:cNvSpPr>
            <a:spLocks noGrp="1"/>
          </p:cNvSpPr>
          <p:nvPr>
            <p:ph type="subTitle" idx="4"/>
          </p:nvPr>
        </p:nvSpPr>
        <p:spPr>
          <a:xfrm>
            <a:off x="1570991" y="7380462"/>
            <a:ext cx="936748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31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 userDrawn="1"/>
        </p:nvSpPr>
        <p:spPr>
          <a:xfrm>
            <a:off x="17224100" y="8429350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4872355" h="4870450">
                <a:moveTo>
                  <a:pt x="4871741" y="0"/>
                </a:moveTo>
                <a:lnTo>
                  <a:pt x="0" y="4870338"/>
                </a:lnTo>
                <a:lnTo>
                  <a:pt x="4871741" y="4870338"/>
                </a:lnTo>
                <a:lnTo>
                  <a:pt x="4871741" y="0"/>
                </a:lnTo>
                <a:close/>
              </a:path>
            </a:pathLst>
          </a:custGeom>
          <a:solidFill>
            <a:srgbClr val="FFCA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650452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42434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bg object 20" descr="Dark grey horizonatal line in slide header" title="Dark grey horizonatal line in slide header"/>
          <p:cNvSpPr/>
          <p:nvPr userDrawn="1"/>
        </p:nvSpPr>
        <p:spPr>
          <a:xfrm>
            <a:off x="3664810" y="1130944"/>
            <a:ext cx="15654019" cy="0"/>
          </a:xfrm>
          <a:custGeom>
            <a:avLst/>
            <a:gdLst/>
            <a:ahLst/>
            <a:cxnLst/>
            <a:rect l="l" t="t" r="r" b="b"/>
            <a:pathLst>
              <a:path w="15654019">
                <a:moveTo>
                  <a:pt x="0" y="0"/>
                </a:moveTo>
                <a:lnTo>
                  <a:pt x="15653973" y="0"/>
                </a:lnTo>
              </a:path>
            </a:pathLst>
          </a:custGeom>
          <a:ln w="10470">
            <a:solidFill>
              <a:srgbClr val="4243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A97116A7-3CC3-4306-BDB6-F615A7983D04}" type="datetime4">
              <a:rPr lang="en-US" smtClean="0"/>
              <a:t>May 30, 2023</a:t>
            </a:fld>
            <a:endParaRPr lang="en-US" dirty="0"/>
          </a:p>
        </p:txBody>
      </p:sp>
      <p:pic>
        <p:nvPicPr>
          <p:cNvPr id="4" name="Picture 3" descr="Enova Power Logo" title="Enova Pow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" y="304375"/>
            <a:ext cx="2938912" cy="165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7679D"/>
          </a:solidFill>
        </p:spPr>
        <p:txBody>
          <a:bodyPr wrap="square" lIns="0" tIns="0" rIns="0" bIns="0" rtlCol="0"/>
          <a:lstStyle/>
          <a:p>
            <a:r>
              <a:rPr lang="en-CA" b="0" i="0" dirty="0">
                <a:effectLst/>
              </a:rPr>
              <a:t> </a:t>
            </a:r>
            <a:endParaRPr dirty="0"/>
          </a:p>
        </p:txBody>
      </p:sp>
      <p:sp>
        <p:nvSpPr>
          <p:cNvPr id="8" name="object 2"/>
          <p:cNvSpPr/>
          <p:nvPr userDrawn="1"/>
        </p:nvSpPr>
        <p:spPr>
          <a:xfrm>
            <a:off x="11305540" y="2510790"/>
            <a:ext cx="8798560" cy="8798560"/>
          </a:xfrm>
          <a:custGeom>
            <a:avLst/>
            <a:gdLst/>
            <a:ahLst/>
            <a:cxnLst/>
            <a:rect l="l" t="t" r="r" b="b"/>
            <a:pathLst>
              <a:path w="8798560" h="8798560">
                <a:moveTo>
                  <a:pt x="8798419" y="0"/>
                </a:moveTo>
                <a:lnTo>
                  <a:pt x="0" y="8798233"/>
                </a:lnTo>
                <a:lnTo>
                  <a:pt x="8798419" y="8798233"/>
                </a:lnTo>
                <a:lnTo>
                  <a:pt x="8798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 txBox="1">
            <a:spLocks noGrp="1"/>
          </p:cNvSpPr>
          <p:nvPr>
            <p:ph type="ctrTitle" idx="4294967295"/>
          </p:nvPr>
        </p:nvSpPr>
        <p:spPr>
          <a:xfrm>
            <a:off x="1570991" y="1917174"/>
            <a:ext cx="11452859" cy="2150589"/>
          </a:xfrm>
          <a:prstGeom prst="rect">
            <a:avLst/>
          </a:prstGeom>
        </p:spPr>
        <p:txBody>
          <a:bodyPr vert="horz" wrap="square" lIns="0" tIns="364490" rIns="0" bIns="0" rtlCol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ts val="13850"/>
              </a:lnSpc>
              <a:spcBef>
                <a:spcPts val="2870"/>
              </a:spcBef>
            </a:pPr>
            <a:r>
              <a:rPr lang="en-US" spc="-10" smtClean="0"/>
              <a:t>Click to edit Master title style</a:t>
            </a:r>
            <a:endParaRPr spc="-1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930863" y="547000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grpSp>
        <p:nvGrpSpPr>
          <p:cNvPr id="15" name="object 5"/>
          <p:cNvGrpSpPr/>
          <p:nvPr userDrawn="1"/>
        </p:nvGrpSpPr>
        <p:grpSpPr>
          <a:xfrm>
            <a:off x="-5235" y="-5235"/>
            <a:ext cx="5372735" cy="9509760"/>
            <a:chOff x="-5235" y="-5235"/>
            <a:chExt cx="5372735" cy="9509760"/>
          </a:xfrm>
        </p:grpSpPr>
        <p:sp>
          <p:nvSpPr>
            <p:cNvPr id="17" name="object 6"/>
            <p:cNvSpPr/>
            <p:nvPr/>
          </p:nvSpPr>
          <p:spPr>
            <a:xfrm>
              <a:off x="0" y="709140"/>
              <a:ext cx="5361940" cy="8790305"/>
            </a:xfrm>
            <a:custGeom>
              <a:avLst/>
              <a:gdLst/>
              <a:ahLst/>
              <a:cxnLst/>
              <a:rect l="l" t="t" r="r" b="b"/>
              <a:pathLst>
                <a:path w="5361940" h="8790305">
                  <a:moveTo>
                    <a:pt x="0" y="8789958"/>
                  </a:moveTo>
                  <a:lnTo>
                    <a:pt x="5361704" y="3439968"/>
                  </a:lnTo>
                  <a:lnTo>
                    <a:pt x="5361704" y="0"/>
                  </a:lnTo>
                  <a:lnTo>
                    <a:pt x="5321864" y="39006"/>
                  </a:lnTo>
                  <a:lnTo>
                    <a:pt x="5280438" y="79616"/>
                  </a:lnTo>
                  <a:lnTo>
                    <a:pt x="5237456" y="121800"/>
                  </a:lnTo>
                  <a:lnTo>
                    <a:pt x="5192949" y="165529"/>
                  </a:lnTo>
                  <a:lnTo>
                    <a:pt x="5146946" y="210771"/>
                  </a:lnTo>
                  <a:lnTo>
                    <a:pt x="5099477" y="257498"/>
                  </a:lnTo>
                  <a:lnTo>
                    <a:pt x="5050572" y="305678"/>
                  </a:lnTo>
                  <a:lnTo>
                    <a:pt x="5000261" y="355282"/>
                  </a:lnTo>
                  <a:lnTo>
                    <a:pt x="4948574" y="406281"/>
                  </a:lnTo>
                  <a:lnTo>
                    <a:pt x="4895540" y="458643"/>
                  </a:lnTo>
                  <a:lnTo>
                    <a:pt x="4841190" y="512338"/>
                  </a:lnTo>
                  <a:lnTo>
                    <a:pt x="4813531" y="539677"/>
                  </a:lnTo>
                  <a:lnTo>
                    <a:pt x="4785554" y="567338"/>
                  </a:lnTo>
                  <a:lnTo>
                    <a:pt x="4757262" y="595318"/>
                  </a:lnTo>
                  <a:lnTo>
                    <a:pt x="4728660" y="623612"/>
                  </a:lnTo>
                  <a:lnTo>
                    <a:pt x="4699752" y="652217"/>
                  </a:lnTo>
                  <a:lnTo>
                    <a:pt x="4670540" y="681129"/>
                  </a:lnTo>
                  <a:lnTo>
                    <a:pt x="4641029" y="710345"/>
                  </a:lnTo>
                  <a:lnTo>
                    <a:pt x="4611223" y="739860"/>
                  </a:lnTo>
                  <a:lnTo>
                    <a:pt x="4581125" y="769671"/>
                  </a:lnTo>
                  <a:lnTo>
                    <a:pt x="4550739" y="799775"/>
                  </a:lnTo>
                  <a:lnTo>
                    <a:pt x="4520068" y="830167"/>
                  </a:lnTo>
                  <a:lnTo>
                    <a:pt x="4489117" y="860843"/>
                  </a:lnTo>
                  <a:lnTo>
                    <a:pt x="4457889" y="891801"/>
                  </a:lnTo>
                  <a:lnTo>
                    <a:pt x="4426388" y="923036"/>
                  </a:lnTo>
                  <a:lnTo>
                    <a:pt x="4394618" y="954544"/>
                  </a:lnTo>
                  <a:lnTo>
                    <a:pt x="4362582" y="986321"/>
                  </a:lnTo>
                  <a:lnTo>
                    <a:pt x="4330284" y="1018365"/>
                  </a:lnTo>
                  <a:lnTo>
                    <a:pt x="4297728" y="1050671"/>
                  </a:lnTo>
                  <a:lnTo>
                    <a:pt x="4264918" y="1083235"/>
                  </a:lnTo>
                  <a:lnTo>
                    <a:pt x="4231856" y="1116054"/>
                  </a:lnTo>
                  <a:lnTo>
                    <a:pt x="4198548" y="1149124"/>
                  </a:lnTo>
                  <a:lnTo>
                    <a:pt x="4164997" y="1182440"/>
                  </a:lnTo>
                  <a:lnTo>
                    <a:pt x="4131206" y="1216001"/>
                  </a:lnTo>
                  <a:lnTo>
                    <a:pt x="4097180" y="1249801"/>
                  </a:lnTo>
                  <a:lnTo>
                    <a:pt x="4062921" y="1283836"/>
                  </a:lnTo>
                  <a:lnTo>
                    <a:pt x="4028434" y="1318104"/>
                  </a:lnTo>
                  <a:lnTo>
                    <a:pt x="3993723" y="1352601"/>
                  </a:lnTo>
                  <a:lnTo>
                    <a:pt x="3958791" y="1387321"/>
                  </a:lnTo>
                  <a:lnTo>
                    <a:pt x="3923642" y="1422263"/>
                  </a:lnTo>
                  <a:lnTo>
                    <a:pt x="3888279" y="1457422"/>
                  </a:lnTo>
                  <a:lnTo>
                    <a:pt x="3852707" y="1492794"/>
                  </a:lnTo>
                  <a:lnTo>
                    <a:pt x="3816929" y="1528376"/>
                  </a:lnTo>
                  <a:lnTo>
                    <a:pt x="3780948" y="1564164"/>
                  </a:lnTo>
                  <a:lnTo>
                    <a:pt x="3744770" y="1600154"/>
                  </a:lnTo>
                  <a:lnTo>
                    <a:pt x="3708397" y="1636342"/>
                  </a:lnTo>
                  <a:lnTo>
                    <a:pt x="3671832" y="1672725"/>
                  </a:lnTo>
                  <a:lnTo>
                    <a:pt x="3635081" y="1709298"/>
                  </a:lnTo>
                  <a:lnTo>
                    <a:pt x="3598146" y="1746059"/>
                  </a:lnTo>
                  <a:lnTo>
                    <a:pt x="3561032" y="1783003"/>
                  </a:lnTo>
                  <a:lnTo>
                    <a:pt x="3523741" y="1820127"/>
                  </a:lnTo>
                  <a:lnTo>
                    <a:pt x="3486278" y="1857426"/>
                  </a:lnTo>
                  <a:lnTo>
                    <a:pt x="3448647" y="1894898"/>
                  </a:lnTo>
                  <a:lnTo>
                    <a:pt x="3410851" y="1932538"/>
                  </a:lnTo>
                  <a:lnTo>
                    <a:pt x="3372893" y="1970342"/>
                  </a:lnTo>
                  <a:lnTo>
                    <a:pt x="3334779" y="2008307"/>
                  </a:lnTo>
                  <a:lnTo>
                    <a:pt x="3296511" y="2046430"/>
                  </a:lnTo>
                  <a:lnTo>
                    <a:pt x="3258093" y="2084705"/>
                  </a:lnTo>
                  <a:lnTo>
                    <a:pt x="3219529" y="2123130"/>
                  </a:lnTo>
                  <a:lnTo>
                    <a:pt x="3180822" y="2161701"/>
                  </a:lnTo>
                  <a:lnTo>
                    <a:pt x="3141977" y="2200415"/>
                  </a:lnTo>
                  <a:lnTo>
                    <a:pt x="3102997" y="2239266"/>
                  </a:lnTo>
                  <a:lnTo>
                    <a:pt x="3063886" y="2278252"/>
                  </a:lnTo>
                  <a:lnTo>
                    <a:pt x="3024648" y="2317368"/>
                  </a:lnTo>
                  <a:lnTo>
                    <a:pt x="2985285" y="2356612"/>
                  </a:lnTo>
                  <a:lnTo>
                    <a:pt x="2945803" y="2395979"/>
                  </a:lnTo>
                  <a:lnTo>
                    <a:pt x="2906205" y="2435466"/>
                  </a:lnTo>
                  <a:lnTo>
                    <a:pt x="2866494" y="2475068"/>
                  </a:lnTo>
                  <a:lnTo>
                    <a:pt x="2826674" y="2514782"/>
                  </a:lnTo>
                  <a:lnTo>
                    <a:pt x="2786749" y="2554605"/>
                  </a:lnTo>
                  <a:lnTo>
                    <a:pt x="2746723" y="2594532"/>
                  </a:lnTo>
                  <a:lnTo>
                    <a:pt x="2706599" y="2634560"/>
                  </a:lnTo>
                  <a:lnTo>
                    <a:pt x="2666382" y="2674685"/>
                  </a:lnTo>
                  <a:lnTo>
                    <a:pt x="2626074" y="2714903"/>
                  </a:lnTo>
                  <a:lnTo>
                    <a:pt x="2585681" y="2755211"/>
                  </a:lnTo>
                  <a:lnTo>
                    <a:pt x="2545204" y="2795605"/>
                  </a:lnTo>
                  <a:lnTo>
                    <a:pt x="2504649" y="2836080"/>
                  </a:lnTo>
                  <a:lnTo>
                    <a:pt x="2464018" y="2876634"/>
                  </a:lnTo>
                  <a:lnTo>
                    <a:pt x="2423316" y="2917262"/>
                  </a:lnTo>
                  <a:lnTo>
                    <a:pt x="2382547" y="2957961"/>
                  </a:lnTo>
                  <a:lnTo>
                    <a:pt x="2341713" y="2998727"/>
                  </a:lnTo>
                  <a:lnTo>
                    <a:pt x="2300819" y="3039556"/>
                  </a:lnTo>
                  <a:lnTo>
                    <a:pt x="2259869" y="3080445"/>
                  </a:lnTo>
                  <a:lnTo>
                    <a:pt x="2218866" y="3121389"/>
                  </a:lnTo>
                  <a:lnTo>
                    <a:pt x="2177814" y="3162386"/>
                  </a:lnTo>
                  <a:lnTo>
                    <a:pt x="2136717" y="3203430"/>
                  </a:lnTo>
                  <a:lnTo>
                    <a:pt x="2095578" y="3244519"/>
                  </a:lnTo>
                  <a:lnTo>
                    <a:pt x="2054401" y="3285649"/>
                  </a:lnTo>
                  <a:lnTo>
                    <a:pt x="2013191" y="3326816"/>
                  </a:lnTo>
                  <a:lnTo>
                    <a:pt x="1971950" y="3368016"/>
                  </a:lnTo>
                  <a:lnTo>
                    <a:pt x="1930682" y="3409245"/>
                  </a:lnTo>
                  <a:lnTo>
                    <a:pt x="1889391" y="3450500"/>
                  </a:lnTo>
                  <a:lnTo>
                    <a:pt x="1848082" y="3491777"/>
                  </a:lnTo>
                  <a:lnTo>
                    <a:pt x="1806757" y="3533073"/>
                  </a:lnTo>
                  <a:lnTo>
                    <a:pt x="1765420" y="3574383"/>
                  </a:lnTo>
                  <a:lnTo>
                    <a:pt x="1724076" y="3615703"/>
                  </a:lnTo>
                  <a:lnTo>
                    <a:pt x="1682727" y="3657030"/>
                  </a:lnTo>
                  <a:lnTo>
                    <a:pt x="1641378" y="3698361"/>
                  </a:lnTo>
                  <a:lnTo>
                    <a:pt x="1600032" y="3739691"/>
                  </a:lnTo>
                  <a:lnTo>
                    <a:pt x="1558693" y="3781017"/>
                  </a:lnTo>
                  <a:lnTo>
                    <a:pt x="1517365" y="3822334"/>
                  </a:lnTo>
                  <a:lnTo>
                    <a:pt x="1476051" y="3863640"/>
                  </a:lnTo>
                  <a:lnTo>
                    <a:pt x="1434756" y="3904930"/>
                  </a:lnTo>
                  <a:lnTo>
                    <a:pt x="1393482" y="3946201"/>
                  </a:lnTo>
                  <a:lnTo>
                    <a:pt x="1352235" y="3987449"/>
                  </a:lnTo>
                  <a:lnTo>
                    <a:pt x="1311016" y="4028670"/>
                  </a:lnTo>
                  <a:lnTo>
                    <a:pt x="1269831" y="4069860"/>
                  </a:lnTo>
                  <a:lnTo>
                    <a:pt x="1228683" y="4111016"/>
                  </a:lnTo>
                  <a:lnTo>
                    <a:pt x="1187575" y="4152134"/>
                  </a:lnTo>
                  <a:lnTo>
                    <a:pt x="1146512" y="4193210"/>
                  </a:lnTo>
                  <a:lnTo>
                    <a:pt x="1105497" y="4234241"/>
                  </a:lnTo>
                  <a:lnTo>
                    <a:pt x="1064533" y="4275222"/>
                  </a:lnTo>
                  <a:lnTo>
                    <a:pt x="1023626" y="4316150"/>
                  </a:lnTo>
                  <a:lnTo>
                    <a:pt x="982777" y="4357021"/>
                  </a:lnTo>
                  <a:lnTo>
                    <a:pt x="941992" y="4397831"/>
                  </a:lnTo>
                  <a:lnTo>
                    <a:pt x="901273" y="4438578"/>
                  </a:lnTo>
                  <a:lnTo>
                    <a:pt x="860625" y="4479256"/>
                  </a:lnTo>
                  <a:lnTo>
                    <a:pt x="820051" y="4519862"/>
                  </a:lnTo>
                  <a:lnTo>
                    <a:pt x="779555" y="4560392"/>
                  </a:lnTo>
                  <a:lnTo>
                    <a:pt x="739141" y="4600843"/>
                  </a:lnTo>
                  <a:lnTo>
                    <a:pt x="698812" y="4641211"/>
                  </a:lnTo>
                  <a:lnTo>
                    <a:pt x="658573" y="4681492"/>
                  </a:lnTo>
                  <a:lnTo>
                    <a:pt x="618426" y="4721683"/>
                  </a:lnTo>
                  <a:lnTo>
                    <a:pt x="578376" y="4761779"/>
                  </a:lnTo>
                  <a:lnTo>
                    <a:pt x="538427" y="4801777"/>
                  </a:lnTo>
                  <a:lnTo>
                    <a:pt x="498581" y="4841673"/>
                  </a:lnTo>
                  <a:lnTo>
                    <a:pt x="458844" y="4881463"/>
                  </a:lnTo>
                  <a:lnTo>
                    <a:pt x="419218" y="4921144"/>
                  </a:lnTo>
                  <a:lnTo>
                    <a:pt x="379707" y="4960712"/>
                  </a:lnTo>
                  <a:lnTo>
                    <a:pt x="340315" y="5000163"/>
                  </a:lnTo>
                  <a:lnTo>
                    <a:pt x="301047" y="5039493"/>
                  </a:lnTo>
                  <a:lnTo>
                    <a:pt x="261904" y="5078699"/>
                  </a:lnTo>
                  <a:lnTo>
                    <a:pt x="222892" y="5117777"/>
                  </a:lnTo>
                  <a:lnTo>
                    <a:pt x="184014" y="5156722"/>
                  </a:lnTo>
                  <a:lnTo>
                    <a:pt x="145274" y="5195533"/>
                  </a:lnTo>
                  <a:lnTo>
                    <a:pt x="106676" y="5234203"/>
                  </a:lnTo>
                  <a:lnTo>
                    <a:pt x="68222" y="5272731"/>
                  </a:lnTo>
                  <a:lnTo>
                    <a:pt x="29917" y="5311111"/>
                  </a:lnTo>
                  <a:lnTo>
                    <a:pt x="0" y="534109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7"/>
            <p:cNvSpPr/>
            <p:nvPr/>
          </p:nvSpPr>
          <p:spPr>
            <a:xfrm>
              <a:off x="0" y="0"/>
              <a:ext cx="2764790" cy="3326765"/>
            </a:xfrm>
            <a:custGeom>
              <a:avLst/>
              <a:gdLst/>
              <a:ahLst/>
              <a:cxnLst/>
              <a:rect l="l" t="t" r="r" b="b"/>
              <a:pathLst>
                <a:path w="2764790" h="3326765">
                  <a:moveTo>
                    <a:pt x="0" y="3326597"/>
                  </a:moveTo>
                  <a:lnTo>
                    <a:pt x="2764403" y="568197"/>
                  </a:lnTo>
                  <a:lnTo>
                    <a:pt x="2764403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Holder 3"/>
          <p:cNvSpPr>
            <a:spLocks noGrp="1"/>
          </p:cNvSpPr>
          <p:nvPr>
            <p:ph type="subTitle" idx="4"/>
          </p:nvPr>
        </p:nvSpPr>
        <p:spPr>
          <a:xfrm>
            <a:off x="1570991" y="7380462"/>
            <a:ext cx="936748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73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4"/>
          <p:cNvSpPr/>
          <p:nvPr userDrawn="1"/>
        </p:nvSpPr>
        <p:spPr>
          <a:xfrm>
            <a:off x="17224100" y="8429350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4872355" h="4870450">
                <a:moveTo>
                  <a:pt x="4871741" y="0"/>
                </a:moveTo>
                <a:lnTo>
                  <a:pt x="0" y="4870338"/>
                </a:lnTo>
                <a:lnTo>
                  <a:pt x="4871741" y="4870338"/>
                </a:lnTo>
                <a:lnTo>
                  <a:pt x="4871741" y="0"/>
                </a:lnTo>
                <a:close/>
              </a:path>
            </a:pathLst>
          </a:custGeom>
          <a:solidFill>
            <a:srgbClr val="08A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650452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42434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  <p:pic>
        <p:nvPicPr>
          <p:cNvPr id="13" name="Picture 12" descr="Enova Power Logo" title="Enova Pow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" y="304375"/>
            <a:ext cx="2938912" cy="1653138"/>
          </a:xfrm>
          <a:prstGeom prst="rect">
            <a:avLst/>
          </a:prstGeom>
        </p:spPr>
      </p:pic>
      <p:sp>
        <p:nvSpPr>
          <p:cNvPr id="14" name="bg object 20" descr="Dark grey horizonatal line in slide header" title="Dark grey horizonatal line in slide header"/>
          <p:cNvSpPr/>
          <p:nvPr userDrawn="1"/>
        </p:nvSpPr>
        <p:spPr>
          <a:xfrm>
            <a:off x="3664810" y="1130944"/>
            <a:ext cx="15654019" cy="0"/>
          </a:xfrm>
          <a:custGeom>
            <a:avLst/>
            <a:gdLst/>
            <a:ahLst/>
            <a:cxnLst/>
            <a:rect l="l" t="t" r="r" b="b"/>
            <a:pathLst>
              <a:path w="15654019">
                <a:moveTo>
                  <a:pt x="0" y="0"/>
                </a:moveTo>
                <a:lnTo>
                  <a:pt x="15653973" y="0"/>
                </a:lnTo>
              </a:path>
            </a:pathLst>
          </a:custGeom>
          <a:ln w="10470">
            <a:solidFill>
              <a:srgbClr val="4243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02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0" y="-2222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4243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/>
          <p:cNvSpPr/>
          <p:nvPr userDrawn="1"/>
        </p:nvSpPr>
        <p:spPr>
          <a:xfrm>
            <a:off x="11305540" y="2510790"/>
            <a:ext cx="8798560" cy="8798560"/>
          </a:xfrm>
          <a:custGeom>
            <a:avLst/>
            <a:gdLst/>
            <a:ahLst/>
            <a:cxnLst/>
            <a:rect l="l" t="t" r="r" b="b"/>
            <a:pathLst>
              <a:path w="8798560" h="8798560">
                <a:moveTo>
                  <a:pt x="8798419" y="0"/>
                </a:moveTo>
                <a:lnTo>
                  <a:pt x="0" y="8798233"/>
                </a:lnTo>
                <a:lnTo>
                  <a:pt x="8798419" y="8798233"/>
                </a:lnTo>
                <a:lnTo>
                  <a:pt x="8798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 txBox="1">
            <a:spLocks noGrp="1"/>
          </p:cNvSpPr>
          <p:nvPr>
            <p:ph type="ctrTitle" idx="4294967295"/>
          </p:nvPr>
        </p:nvSpPr>
        <p:spPr>
          <a:xfrm>
            <a:off x="1570991" y="1917174"/>
            <a:ext cx="11452859" cy="2150589"/>
          </a:xfrm>
          <a:prstGeom prst="rect">
            <a:avLst/>
          </a:prstGeom>
        </p:spPr>
        <p:txBody>
          <a:bodyPr vert="horz" wrap="square" lIns="0" tIns="364490" rIns="0" bIns="0" rtlCol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marL="12700" marR="5080">
              <a:lnSpc>
                <a:spcPts val="13850"/>
              </a:lnSpc>
              <a:spcBef>
                <a:spcPts val="2870"/>
              </a:spcBef>
            </a:pPr>
            <a:r>
              <a:rPr lang="en-US" spc="-10" smtClean="0"/>
              <a:t>Click to edit Master title style</a:t>
            </a:r>
            <a:endParaRPr spc="-1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930863" y="547000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grpSp>
        <p:nvGrpSpPr>
          <p:cNvPr id="15" name="object 5"/>
          <p:cNvGrpSpPr/>
          <p:nvPr userDrawn="1"/>
        </p:nvGrpSpPr>
        <p:grpSpPr>
          <a:xfrm>
            <a:off x="-5235" y="-5235"/>
            <a:ext cx="5372735" cy="9509760"/>
            <a:chOff x="-5235" y="-5235"/>
            <a:chExt cx="5372735" cy="9509760"/>
          </a:xfrm>
        </p:grpSpPr>
        <p:sp>
          <p:nvSpPr>
            <p:cNvPr id="17" name="object 6"/>
            <p:cNvSpPr/>
            <p:nvPr/>
          </p:nvSpPr>
          <p:spPr>
            <a:xfrm>
              <a:off x="0" y="709140"/>
              <a:ext cx="5361940" cy="8790305"/>
            </a:xfrm>
            <a:custGeom>
              <a:avLst/>
              <a:gdLst/>
              <a:ahLst/>
              <a:cxnLst/>
              <a:rect l="l" t="t" r="r" b="b"/>
              <a:pathLst>
                <a:path w="5361940" h="8790305">
                  <a:moveTo>
                    <a:pt x="0" y="8789958"/>
                  </a:moveTo>
                  <a:lnTo>
                    <a:pt x="5361704" y="3439968"/>
                  </a:lnTo>
                  <a:lnTo>
                    <a:pt x="5361704" y="0"/>
                  </a:lnTo>
                  <a:lnTo>
                    <a:pt x="5321864" y="39006"/>
                  </a:lnTo>
                  <a:lnTo>
                    <a:pt x="5280438" y="79616"/>
                  </a:lnTo>
                  <a:lnTo>
                    <a:pt x="5237456" y="121800"/>
                  </a:lnTo>
                  <a:lnTo>
                    <a:pt x="5192949" y="165529"/>
                  </a:lnTo>
                  <a:lnTo>
                    <a:pt x="5146946" y="210771"/>
                  </a:lnTo>
                  <a:lnTo>
                    <a:pt x="5099477" y="257498"/>
                  </a:lnTo>
                  <a:lnTo>
                    <a:pt x="5050572" y="305678"/>
                  </a:lnTo>
                  <a:lnTo>
                    <a:pt x="5000261" y="355282"/>
                  </a:lnTo>
                  <a:lnTo>
                    <a:pt x="4948574" y="406281"/>
                  </a:lnTo>
                  <a:lnTo>
                    <a:pt x="4895540" y="458643"/>
                  </a:lnTo>
                  <a:lnTo>
                    <a:pt x="4841190" y="512338"/>
                  </a:lnTo>
                  <a:lnTo>
                    <a:pt x="4813531" y="539677"/>
                  </a:lnTo>
                  <a:lnTo>
                    <a:pt x="4785554" y="567338"/>
                  </a:lnTo>
                  <a:lnTo>
                    <a:pt x="4757262" y="595318"/>
                  </a:lnTo>
                  <a:lnTo>
                    <a:pt x="4728660" y="623612"/>
                  </a:lnTo>
                  <a:lnTo>
                    <a:pt x="4699752" y="652217"/>
                  </a:lnTo>
                  <a:lnTo>
                    <a:pt x="4670540" y="681129"/>
                  </a:lnTo>
                  <a:lnTo>
                    <a:pt x="4641029" y="710345"/>
                  </a:lnTo>
                  <a:lnTo>
                    <a:pt x="4611223" y="739860"/>
                  </a:lnTo>
                  <a:lnTo>
                    <a:pt x="4581125" y="769671"/>
                  </a:lnTo>
                  <a:lnTo>
                    <a:pt x="4550739" y="799775"/>
                  </a:lnTo>
                  <a:lnTo>
                    <a:pt x="4520068" y="830167"/>
                  </a:lnTo>
                  <a:lnTo>
                    <a:pt x="4489117" y="860843"/>
                  </a:lnTo>
                  <a:lnTo>
                    <a:pt x="4457889" y="891801"/>
                  </a:lnTo>
                  <a:lnTo>
                    <a:pt x="4426388" y="923036"/>
                  </a:lnTo>
                  <a:lnTo>
                    <a:pt x="4394618" y="954544"/>
                  </a:lnTo>
                  <a:lnTo>
                    <a:pt x="4362582" y="986321"/>
                  </a:lnTo>
                  <a:lnTo>
                    <a:pt x="4330284" y="1018365"/>
                  </a:lnTo>
                  <a:lnTo>
                    <a:pt x="4297728" y="1050671"/>
                  </a:lnTo>
                  <a:lnTo>
                    <a:pt x="4264918" y="1083235"/>
                  </a:lnTo>
                  <a:lnTo>
                    <a:pt x="4231856" y="1116054"/>
                  </a:lnTo>
                  <a:lnTo>
                    <a:pt x="4198548" y="1149124"/>
                  </a:lnTo>
                  <a:lnTo>
                    <a:pt x="4164997" y="1182440"/>
                  </a:lnTo>
                  <a:lnTo>
                    <a:pt x="4131206" y="1216001"/>
                  </a:lnTo>
                  <a:lnTo>
                    <a:pt x="4097180" y="1249801"/>
                  </a:lnTo>
                  <a:lnTo>
                    <a:pt x="4062921" y="1283836"/>
                  </a:lnTo>
                  <a:lnTo>
                    <a:pt x="4028434" y="1318104"/>
                  </a:lnTo>
                  <a:lnTo>
                    <a:pt x="3993723" y="1352601"/>
                  </a:lnTo>
                  <a:lnTo>
                    <a:pt x="3958791" y="1387321"/>
                  </a:lnTo>
                  <a:lnTo>
                    <a:pt x="3923642" y="1422263"/>
                  </a:lnTo>
                  <a:lnTo>
                    <a:pt x="3888279" y="1457422"/>
                  </a:lnTo>
                  <a:lnTo>
                    <a:pt x="3852707" y="1492794"/>
                  </a:lnTo>
                  <a:lnTo>
                    <a:pt x="3816929" y="1528376"/>
                  </a:lnTo>
                  <a:lnTo>
                    <a:pt x="3780948" y="1564164"/>
                  </a:lnTo>
                  <a:lnTo>
                    <a:pt x="3744770" y="1600154"/>
                  </a:lnTo>
                  <a:lnTo>
                    <a:pt x="3708397" y="1636342"/>
                  </a:lnTo>
                  <a:lnTo>
                    <a:pt x="3671832" y="1672725"/>
                  </a:lnTo>
                  <a:lnTo>
                    <a:pt x="3635081" y="1709298"/>
                  </a:lnTo>
                  <a:lnTo>
                    <a:pt x="3598146" y="1746059"/>
                  </a:lnTo>
                  <a:lnTo>
                    <a:pt x="3561032" y="1783003"/>
                  </a:lnTo>
                  <a:lnTo>
                    <a:pt x="3523741" y="1820127"/>
                  </a:lnTo>
                  <a:lnTo>
                    <a:pt x="3486278" y="1857426"/>
                  </a:lnTo>
                  <a:lnTo>
                    <a:pt x="3448647" y="1894898"/>
                  </a:lnTo>
                  <a:lnTo>
                    <a:pt x="3410851" y="1932538"/>
                  </a:lnTo>
                  <a:lnTo>
                    <a:pt x="3372893" y="1970342"/>
                  </a:lnTo>
                  <a:lnTo>
                    <a:pt x="3334779" y="2008307"/>
                  </a:lnTo>
                  <a:lnTo>
                    <a:pt x="3296511" y="2046430"/>
                  </a:lnTo>
                  <a:lnTo>
                    <a:pt x="3258093" y="2084705"/>
                  </a:lnTo>
                  <a:lnTo>
                    <a:pt x="3219529" y="2123130"/>
                  </a:lnTo>
                  <a:lnTo>
                    <a:pt x="3180822" y="2161701"/>
                  </a:lnTo>
                  <a:lnTo>
                    <a:pt x="3141977" y="2200415"/>
                  </a:lnTo>
                  <a:lnTo>
                    <a:pt x="3102997" y="2239266"/>
                  </a:lnTo>
                  <a:lnTo>
                    <a:pt x="3063886" y="2278252"/>
                  </a:lnTo>
                  <a:lnTo>
                    <a:pt x="3024648" y="2317368"/>
                  </a:lnTo>
                  <a:lnTo>
                    <a:pt x="2985285" y="2356612"/>
                  </a:lnTo>
                  <a:lnTo>
                    <a:pt x="2945803" y="2395979"/>
                  </a:lnTo>
                  <a:lnTo>
                    <a:pt x="2906205" y="2435466"/>
                  </a:lnTo>
                  <a:lnTo>
                    <a:pt x="2866494" y="2475068"/>
                  </a:lnTo>
                  <a:lnTo>
                    <a:pt x="2826674" y="2514782"/>
                  </a:lnTo>
                  <a:lnTo>
                    <a:pt x="2786749" y="2554605"/>
                  </a:lnTo>
                  <a:lnTo>
                    <a:pt x="2746723" y="2594532"/>
                  </a:lnTo>
                  <a:lnTo>
                    <a:pt x="2706599" y="2634560"/>
                  </a:lnTo>
                  <a:lnTo>
                    <a:pt x="2666382" y="2674685"/>
                  </a:lnTo>
                  <a:lnTo>
                    <a:pt x="2626074" y="2714903"/>
                  </a:lnTo>
                  <a:lnTo>
                    <a:pt x="2585681" y="2755211"/>
                  </a:lnTo>
                  <a:lnTo>
                    <a:pt x="2545204" y="2795605"/>
                  </a:lnTo>
                  <a:lnTo>
                    <a:pt x="2504649" y="2836080"/>
                  </a:lnTo>
                  <a:lnTo>
                    <a:pt x="2464018" y="2876634"/>
                  </a:lnTo>
                  <a:lnTo>
                    <a:pt x="2423316" y="2917262"/>
                  </a:lnTo>
                  <a:lnTo>
                    <a:pt x="2382547" y="2957961"/>
                  </a:lnTo>
                  <a:lnTo>
                    <a:pt x="2341713" y="2998727"/>
                  </a:lnTo>
                  <a:lnTo>
                    <a:pt x="2300819" y="3039556"/>
                  </a:lnTo>
                  <a:lnTo>
                    <a:pt x="2259869" y="3080445"/>
                  </a:lnTo>
                  <a:lnTo>
                    <a:pt x="2218866" y="3121389"/>
                  </a:lnTo>
                  <a:lnTo>
                    <a:pt x="2177814" y="3162386"/>
                  </a:lnTo>
                  <a:lnTo>
                    <a:pt x="2136717" y="3203430"/>
                  </a:lnTo>
                  <a:lnTo>
                    <a:pt x="2095578" y="3244519"/>
                  </a:lnTo>
                  <a:lnTo>
                    <a:pt x="2054401" y="3285649"/>
                  </a:lnTo>
                  <a:lnTo>
                    <a:pt x="2013191" y="3326816"/>
                  </a:lnTo>
                  <a:lnTo>
                    <a:pt x="1971950" y="3368016"/>
                  </a:lnTo>
                  <a:lnTo>
                    <a:pt x="1930682" y="3409245"/>
                  </a:lnTo>
                  <a:lnTo>
                    <a:pt x="1889391" y="3450500"/>
                  </a:lnTo>
                  <a:lnTo>
                    <a:pt x="1848082" y="3491777"/>
                  </a:lnTo>
                  <a:lnTo>
                    <a:pt x="1806757" y="3533073"/>
                  </a:lnTo>
                  <a:lnTo>
                    <a:pt x="1765420" y="3574383"/>
                  </a:lnTo>
                  <a:lnTo>
                    <a:pt x="1724076" y="3615703"/>
                  </a:lnTo>
                  <a:lnTo>
                    <a:pt x="1682727" y="3657030"/>
                  </a:lnTo>
                  <a:lnTo>
                    <a:pt x="1641378" y="3698361"/>
                  </a:lnTo>
                  <a:lnTo>
                    <a:pt x="1600032" y="3739691"/>
                  </a:lnTo>
                  <a:lnTo>
                    <a:pt x="1558693" y="3781017"/>
                  </a:lnTo>
                  <a:lnTo>
                    <a:pt x="1517365" y="3822334"/>
                  </a:lnTo>
                  <a:lnTo>
                    <a:pt x="1476051" y="3863640"/>
                  </a:lnTo>
                  <a:lnTo>
                    <a:pt x="1434756" y="3904930"/>
                  </a:lnTo>
                  <a:lnTo>
                    <a:pt x="1393482" y="3946201"/>
                  </a:lnTo>
                  <a:lnTo>
                    <a:pt x="1352235" y="3987449"/>
                  </a:lnTo>
                  <a:lnTo>
                    <a:pt x="1311016" y="4028670"/>
                  </a:lnTo>
                  <a:lnTo>
                    <a:pt x="1269831" y="4069860"/>
                  </a:lnTo>
                  <a:lnTo>
                    <a:pt x="1228683" y="4111016"/>
                  </a:lnTo>
                  <a:lnTo>
                    <a:pt x="1187575" y="4152134"/>
                  </a:lnTo>
                  <a:lnTo>
                    <a:pt x="1146512" y="4193210"/>
                  </a:lnTo>
                  <a:lnTo>
                    <a:pt x="1105497" y="4234241"/>
                  </a:lnTo>
                  <a:lnTo>
                    <a:pt x="1064533" y="4275222"/>
                  </a:lnTo>
                  <a:lnTo>
                    <a:pt x="1023626" y="4316150"/>
                  </a:lnTo>
                  <a:lnTo>
                    <a:pt x="982777" y="4357021"/>
                  </a:lnTo>
                  <a:lnTo>
                    <a:pt x="941992" y="4397831"/>
                  </a:lnTo>
                  <a:lnTo>
                    <a:pt x="901273" y="4438578"/>
                  </a:lnTo>
                  <a:lnTo>
                    <a:pt x="860625" y="4479256"/>
                  </a:lnTo>
                  <a:lnTo>
                    <a:pt x="820051" y="4519862"/>
                  </a:lnTo>
                  <a:lnTo>
                    <a:pt x="779555" y="4560392"/>
                  </a:lnTo>
                  <a:lnTo>
                    <a:pt x="739141" y="4600843"/>
                  </a:lnTo>
                  <a:lnTo>
                    <a:pt x="698812" y="4641211"/>
                  </a:lnTo>
                  <a:lnTo>
                    <a:pt x="658573" y="4681492"/>
                  </a:lnTo>
                  <a:lnTo>
                    <a:pt x="618426" y="4721683"/>
                  </a:lnTo>
                  <a:lnTo>
                    <a:pt x="578376" y="4761779"/>
                  </a:lnTo>
                  <a:lnTo>
                    <a:pt x="538427" y="4801777"/>
                  </a:lnTo>
                  <a:lnTo>
                    <a:pt x="498581" y="4841673"/>
                  </a:lnTo>
                  <a:lnTo>
                    <a:pt x="458844" y="4881463"/>
                  </a:lnTo>
                  <a:lnTo>
                    <a:pt x="419218" y="4921144"/>
                  </a:lnTo>
                  <a:lnTo>
                    <a:pt x="379707" y="4960712"/>
                  </a:lnTo>
                  <a:lnTo>
                    <a:pt x="340315" y="5000163"/>
                  </a:lnTo>
                  <a:lnTo>
                    <a:pt x="301047" y="5039493"/>
                  </a:lnTo>
                  <a:lnTo>
                    <a:pt x="261904" y="5078699"/>
                  </a:lnTo>
                  <a:lnTo>
                    <a:pt x="222892" y="5117777"/>
                  </a:lnTo>
                  <a:lnTo>
                    <a:pt x="184014" y="5156722"/>
                  </a:lnTo>
                  <a:lnTo>
                    <a:pt x="145274" y="5195533"/>
                  </a:lnTo>
                  <a:lnTo>
                    <a:pt x="106676" y="5234203"/>
                  </a:lnTo>
                  <a:lnTo>
                    <a:pt x="68222" y="5272731"/>
                  </a:lnTo>
                  <a:lnTo>
                    <a:pt x="29917" y="5311111"/>
                  </a:lnTo>
                  <a:lnTo>
                    <a:pt x="0" y="534109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7"/>
            <p:cNvSpPr/>
            <p:nvPr/>
          </p:nvSpPr>
          <p:spPr>
            <a:xfrm>
              <a:off x="0" y="0"/>
              <a:ext cx="2764790" cy="3326765"/>
            </a:xfrm>
            <a:custGeom>
              <a:avLst/>
              <a:gdLst/>
              <a:ahLst/>
              <a:cxnLst/>
              <a:rect l="l" t="t" r="r" b="b"/>
              <a:pathLst>
                <a:path w="2764790" h="3326765">
                  <a:moveTo>
                    <a:pt x="0" y="3326597"/>
                  </a:moveTo>
                  <a:lnTo>
                    <a:pt x="2764403" y="568197"/>
                  </a:lnTo>
                  <a:lnTo>
                    <a:pt x="2764403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Holder 3"/>
          <p:cNvSpPr>
            <a:spLocks noGrp="1"/>
          </p:cNvSpPr>
          <p:nvPr>
            <p:ph type="subTitle" idx="4"/>
          </p:nvPr>
        </p:nvSpPr>
        <p:spPr>
          <a:xfrm>
            <a:off x="1571568" y="7401322"/>
            <a:ext cx="936748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7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 userDrawn="1"/>
        </p:nvSpPr>
        <p:spPr>
          <a:xfrm>
            <a:off x="17217578" y="8429350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4872355" h="4870450">
                <a:moveTo>
                  <a:pt x="4871741" y="0"/>
                </a:moveTo>
                <a:lnTo>
                  <a:pt x="0" y="4870338"/>
                </a:lnTo>
                <a:lnTo>
                  <a:pt x="4871741" y="4870338"/>
                </a:lnTo>
                <a:lnTo>
                  <a:pt x="48717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650452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42434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8029E73-54ED-4172-925C-031AA34CADDA}" type="datetime4">
              <a:rPr lang="en-US" smtClean="0"/>
              <a:t>May 30, 2023</a:t>
            </a:fld>
            <a:endParaRPr lang="en-US" dirty="0"/>
          </a:p>
        </p:txBody>
      </p:sp>
      <p:pic>
        <p:nvPicPr>
          <p:cNvPr id="13" name="Picture 12" descr="Enova Power Logo" title="Enova Pow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" y="304375"/>
            <a:ext cx="2938912" cy="1653138"/>
          </a:xfrm>
          <a:prstGeom prst="rect">
            <a:avLst/>
          </a:prstGeom>
        </p:spPr>
      </p:pic>
      <p:sp>
        <p:nvSpPr>
          <p:cNvPr id="15" name="bg object 20" descr="Dark grey horizonatal line in slide header" title="Dark grey horizonatal line in slide header"/>
          <p:cNvSpPr/>
          <p:nvPr userDrawn="1"/>
        </p:nvSpPr>
        <p:spPr>
          <a:xfrm>
            <a:off x="3664810" y="1130944"/>
            <a:ext cx="15654019" cy="0"/>
          </a:xfrm>
          <a:custGeom>
            <a:avLst/>
            <a:gdLst/>
            <a:ahLst/>
            <a:cxnLst/>
            <a:rect l="l" t="t" r="r" b="b"/>
            <a:pathLst>
              <a:path w="15654019">
                <a:moveTo>
                  <a:pt x="0" y="0"/>
                </a:moveTo>
                <a:lnTo>
                  <a:pt x="15653973" y="0"/>
                </a:lnTo>
              </a:path>
            </a:pathLst>
          </a:custGeom>
          <a:ln w="10470">
            <a:solidFill>
              <a:srgbClr val="4243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529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650452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42434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1D3E78A-1479-4AFE-81CE-0B8698E29E60}" type="datetime4">
              <a:rPr lang="en-US" smtClean="0"/>
              <a:t>May 30, 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309850" y="10517696"/>
            <a:ext cx="1960246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3" name="docshapegroup23"/>
          <p:cNvGrpSpPr>
            <a:grpSpLocks/>
          </p:cNvGrpSpPr>
          <p:nvPr userDrawn="1"/>
        </p:nvGrpSpPr>
        <p:grpSpPr bwMode="auto">
          <a:xfrm>
            <a:off x="16496254" y="7717218"/>
            <a:ext cx="3511830" cy="3566443"/>
            <a:chOff x="7913" y="11425"/>
            <a:chExt cx="4324" cy="4415"/>
          </a:xfrm>
        </p:grpSpPr>
        <p:sp>
          <p:nvSpPr>
            <p:cNvPr id="14" name="docshape24"/>
            <p:cNvSpPr>
              <a:spLocks/>
            </p:cNvSpPr>
            <p:nvPr/>
          </p:nvSpPr>
          <p:spPr bwMode="auto">
            <a:xfrm>
              <a:off x="10271" y="13882"/>
              <a:ext cx="1966" cy="1958"/>
            </a:xfrm>
            <a:custGeom>
              <a:avLst/>
              <a:gdLst>
                <a:gd name="T0" fmla="+- 0 11545 10272"/>
                <a:gd name="T1" fmla="*/ T0 w 1966"/>
                <a:gd name="T2" fmla="+- 0 15840 13882"/>
                <a:gd name="T3" fmla="*/ 15840 h 1958"/>
                <a:gd name="T4" fmla="+- 0 12237 10272"/>
                <a:gd name="T5" fmla="*/ T4 w 1966"/>
                <a:gd name="T6" fmla="+- 0 15149 13882"/>
                <a:gd name="T7" fmla="*/ 15149 h 1958"/>
                <a:gd name="T8" fmla="+- 0 12237 10272"/>
                <a:gd name="T9" fmla="*/ T8 w 1966"/>
                <a:gd name="T10" fmla="+- 0 13882 13882"/>
                <a:gd name="T11" fmla="*/ 13882 h 1958"/>
                <a:gd name="T12" fmla="+- 0 12171 10272"/>
                <a:gd name="T13" fmla="*/ T12 w 1966"/>
                <a:gd name="T14" fmla="+- 0 13947 13882"/>
                <a:gd name="T15" fmla="*/ 13947 h 1958"/>
                <a:gd name="T16" fmla="+- 0 12094 10272"/>
                <a:gd name="T17" fmla="*/ T16 w 1966"/>
                <a:gd name="T18" fmla="+- 0 14023 13882"/>
                <a:gd name="T19" fmla="*/ 14023 h 1958"/>
                <a:gd name="T20" fmla="+- 0 12008 10272"/>
                <a:gd name="T21" fmla="*/ T20 w 1966"/>
                <a:gd name="T22" fmla="+- 0 14108 13882"/>
                <a:gd name="T23" fmla="*/ 14108 h 1958"/>
                <a:gd name="T24" fmla="+- 0 11962 10272"/>
                <a:gd name="T25" fmla="*/ T24 w 1966"/>
                <a:gd name="T26" fmla="+- 0 14153 13882"/>
                <a:gd name="T27" fmla="*/ 14153 h 1958"/>
                <a:gd name="T28" fmla="+- 0 11914 10272"/>
                <a:gd name="T29" fmla="*/ T28 w 1966"/>
                <a:gd name="T30" fmla="+- 0 14201 13882"/>
                <a:gd name="T31" fmla="*/ 14201 h 1958"/>
                <a:gd name="T32" fmla="+- 0 11864 10272"/>
                <a:gd name="T33" fmla="*/ T32 w 1966"/>
                <a:gd name="T34" fmla="+- 0 14250 13882"/>
                <a:gd name="T35" fmla="*/ 14250 h 1958"/>
                <a:gd name="T36" fmla="+- 0 11813 10272"/>
                <a:gd name="T37" fmla="*/ T36 w 1966"/>
                <a:gd name="T38" fmla="+- 0 14302 13882"/>
                <a:gd name="T39" fmla="*/ 14302 h 1958"/>
                <a:gd name="T40" fmla="+- 0 11760 10272"/>
                <a:gd name="T41" fmla="*/ T40 w 1966"/>
                <a:gd name="T42" fmla="+- 0 14354 13882"/>
                <a:gd name="T43" fmla="*/ 14354 h 1958"/>
                <a:gd name="T44" fmla="+- 0 11705 10272"/>
                <a:gd name="T45" fmla="*/ T44 w 1966"/>
                <a:gd name="T46" fmla="+- 0 14409 13882"/>
                <a:gd name="T47" fmla="*/ 14409 h 1958"/>
                <a:gd name="T48" fmla="+- 0 11649 10272"/>
                <a:gd name="T49" fmla="*/ T48 w 1966"/>
                <a:gd name="T50" fmla="+- 0 14465 13882"/>
                <a:gd name="T51" fmla="*/ 14465 h 1958"/>
                <a:gd name="T52" fmla="+- 0 11591 10272"/>
                <a:gd name="T53" fmla="*/ T52 w 1966"/>
                <a:gd name="T54" fmla="+- 0 14522 13882"/>
                <a:gd name="T55" fmla="*/ 14522 h 1958"/>
                <a:gd name="T56" fmla="+- 0 11532 10272"/>
                <a:gd name="T57" fmla="*/ T56 w 1966"/>
                <a:gd name="T58" fmla="+- 0 14581 13882"/>
                <a:gd name="T59" fmla="*/ 14581 h 1958"/>
                <a:gd name="T60" fmla="+- 0 11472 10272"/>
                <a:gd name="T61" fmla="*/ T60 w 1966"/>
                <a:gd name="T62" fmla="+- 0 14640 13882"/>
                <a:gd name="T63" fmla="*/ 14640 h 1958"/>
                <a:gd name="T64" fmla="+- 0 11412 10272"/>
                <a:gd name="T65" fmla="*/ T64 w 1966"/>
                <a:gd name="T66" fmla="+- 0 14701 13882"/>
                <a:gd name="T67" fmla="*/ 14701 h 1958"/>
                <a:gd name="T68" fmla="+- 0 11350 10272"/>
                <a:gd name="T69" fmla="*/ T68 w 1966"/>
                <a:gd name="T70" fmla="+- 0 14762 13882"/>
                <a:gd name="T71" fmla="*/ 14762 h 1958"/>
                <a:gd name="T72" fmla="+- 0 11287 10272"/>
                <a:gd name="T73" fmla="*/ T72 w 1966"/>
                <a:gd name="T74" fmla="+- 0 14825 13882"/>
                <a:gd name="T75" fmla="*/ 14825 h 1958"/>
                <a:gd name="T76" fmla="+- 0 11224 10272"/>
                <a:gd name="T77" fmla="*/ T76 w 1966"/>
                <a:gd name="T78" fmla="+- 0 14888 13882"/>
                <a:gd name="T79" fmla="*/ 14888 h 1958"/>
                <a:gd name="T80" fmla="+- 0 11160 10272"/>
                <a:gd name="T81" fmla="*/ T80 w 1966"/>
                <a:gd name="T82" fmla="+- 0 14951 13882"/>
                <a:gd name="T83" fmla="*/ 14951 h 1958"/>
                <a:gd name="T84" fmla="+- 0 11096 10272"/>
                <a:gd name="T85" fmla="*/ T84 w 1966"/>
                <a:gd name="T86" fmla="+- 0 15016 13882"/>
                <a:gd name="T87" fmla="*/ 15016 h 1958"/>
                <a:gd name="T88" fmla="+- 0 11031 10272"/>
                <a:gd name="T89" fmla="*/ T88 w 1966"/>
                <a:gd name="T90" fmla="+- 0 15080 13882"/>
                <a:gd name="T91" fmla="*/ 15080 h 1958"/>
                <a:gd name="T92" fmla="+- 0 10967 10272"/>
                <a:gd name="T93" fmla="*/ T92 w 1966"/>
                <a:gd name="T94" fmla="+- 0 15145 13882"/>
                <a:gd name="T95" fmla="*/ 15145 h 1958"/>
                <a:gd name="T96" fmla="+- 0 10902 10272"/>
                <a:gd name="T97" fmla="*/ T96 w 1966"/>
                <a:gd name="T98" fmla="+- 0 15210 13882"/>
                <a:gd name="T99" fmla="*/ 15210 h 1958"/>
                <a:gd name="T100" fmla="+- 0 10837 10272"/>
                <a:gd name="T101" fmla="*/ T100 w 1966"/>
                <a:gd name="T102" fmla="+- 0 15275 13882"/>
                <a:gd name="T103" fmla="*/ 15275 h 1958"/>
                <a:gd name="T104" fmla="+- 0 10772 10272"/>
                <a:gd name="T105" fmla="*/ T104 w 1966"/>
                <a:gd name="T106" fmla="+- 0 15340 13882"/>
                <a:gd name="T107" fmla="*/ 15340 h 1958"/>
                <a:gd name="T108" fmla="+- 0 10707 10272"/>
                <a:gd name="T109" fmla="*/ T108 w 1966"/>
                <a:gd name="T110" fmla="+- 0 15405 13882"/>
                <a:gd name="T111" fmla="*/ 15405 h 1958"/>
                <a:gd name="T112" fmla="+- 0 10642 10272"/>
                <a:gd name="T113" fmla="*/ T112 w 1966"/>
                <a:gd name="T114" fmla="+- 0 15469 13882"/>
                <a:gd name="T115" fmla="*/ 15469 h 1958"/>
                <a:gd name="T116" fmla="+- 0 10578 10272"/>
                <a:gd name="T117" fmla="*/ T116 w 1966"/>
                <a:gd name="T118" fmla="+- 0 15533 13882"/>
                <a:gd name="T119" fmla="*/ 15533 h 1958"/>
                <a:gd name="T120" fmla="+- 0 10515 10272"/>
                <a:gd name="T121" fmla="*/ T120 w 1966"/>
                <a:gd name="T122" fmla="+- 0 15597 13882"/>
                <a:gd name="T123" fmla="*/ 15597 h 1958"/>
                <a:gd name="T124" fmla="+- 0 10452 10272"/>
                <a:gd name="T125" fmla="*/ T124 w 1966"/>
                <a:gd name="T126" fmla="+- 0 15660 13882"/>
                <a:gd name="T127" fmla="*/ 15660 h 1958"/>
                <a:gd name="T128" fmla="+- 0 10389 10272"/>
                <a:gd name="T129" fmla="*/ T128 w 1966"/>
                <a:gd name="T130" fmla="+- 0 15722 13882"/>
                <a:gd name="T131" fmla="*/ 15722 h 1958"/>
                <a:gd name="T132" fmla="+- 0 10328 10272"/>
                <a:gd name="T133" fmla="*/ T132 w 1966"/>
                <a:gd name="T134" fmla="+- 0 15784 13882"/>
                <a:gd name="T135" fmla="*/ 15784 h 1958"/>
                <a:gd name="T136" fmla="+- 0 10272 10272"/>
                <a:gd name="T137" fmla="*/ T136 w 1966"/>
                <a:gd name="T138" fmla="+- 0 15840 13882"/>
                <a:gd name="T139" fmla="*/ 15840 h 19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1966" h="1958">
                  <a:moveTo>
                    <a:pt x="1273" y="1958"/>
                  </a:moveTo>
                  <a:lnTo>
                    <a:pt x="1965" y="1267"/>
                  </a:lnTo>
                  <a:lnTo>
                    <a:pt x="1965" y="0"/>
                  </a:lnTo>
                  <a:lnTo>
                    <a:pt x="1899" y="65"/>
                  </a:lnTo>
                  <a:lnTo>
                    <a:pt x="1822" y="141"/>
                  </a:lnTo>
                  <a:lnTo>
                    <a:pt x="1736" y="226"/>
                  </a:lnTo>
                  <a:lnTo>
                    <a:pt x="1690" y="271"/>
                  </a:lnTo>
                  <a:lnTo>
                    <a:pt x="1642" y="319"/>
                  </a:lnTo>
                  <a:lnTo>
                    <a:pt x="1592" y="368"/>
                  </a:lnTo>
                  <a:lnTo>
                    <a:pt x="1541" y="420"/>
                  </a:lnTo>
                  <a:lnTo>
                    <a:pt x="1488" y="472"/>
                  </a:lnTo>
                  <a:lnTo>
                    <a:pt x="1433" y="527"/>
                  </a:lnTo>
                  <a:lnTo>
                    <a:pt x="1377" y="583"/>
                  </a:lnTo>
                  <a:lnTo>
                    <a:pt x="1319" y="640"/>
                  </a:lnTo>
                  <a:lnTo>
                    <a:pt x="1260" y="699"/>
                  </a:lnTo>
                  <a:lnTo>
                    <a:pt x="1200" y="758"/>
                  </a:lnTo>
                  <a:lnTo>
                    <a:pt x="1140" y="819"/>
                  </a:lnTo>
                  <a:lnTo>
                    <a:pt x="1078" y="880"/>
                  </a:lnTo>
                  <a:lnTo>
                    <a:pt x="1015" y="943"/>
                  </a:lnTo>
                  <a:lnTo>
                    <a:pt x="952" y="1006"/>
                  </a:lnTo>
                  <a:lnTo>
                    <a:pt x="888" y="1069"/>
                  </a:lnTo>
                  <a:lnTo>
                    <a:pt x="824" y="1134"/>
                  </a:lnTo>
                  <a:lnTo>
                    <a:pt x="759" y="1198"/>
                  </a:lnTo>
                  <a:lnTo>
                    <a:pt x="695" y="1263"/>
                  </a:lnTo>
                  <a:lnTo>
                    <a:pt x="630" y="1328"/>
                  </a:lnTo>
                  <a:lnTo>
                    <a:pt x="565" y="1393"/>
                  </a:lnTo>
                  <a:lnTo>
                    <a:pt x="500" y="1458"/>
                  </a:lnTo>
                  <a:lnTo>
                    <a:pt x="435" y="1523"/>
                  </a:lnTo>
                  <a:lnTo>
                    <a:pt x="370" y="1587"/>
                  </a:lnTo>
                  <a:lnTo>
                    <a:pt x="306" y="1651"/>
                  </a:lnTo>
                  <a:lnTo>
                    <a:pt x="243" y="1715"/>
                  </a:lnTo>
                  <a:lnTo>
                    <a:pt x="180" y="1778"/>
                  </a:lnTo>
                  <a:lnTo>
                    <a:pt x="117" y="1840"/>
                  </a:lnTo>
                  <a:lnTo>
                    <a:pt x="56" y="1902"/>
                  </a:lnTo>
                  <a:lnTo>
                    <a:pt x="0" y="1958"/>
                  </a:lnTo>
                </a:path>
              </a:pathLst>
            </a:custGeom>
            <a:noFill/>
            <a:ln w="3175">
              <a:solidFill>
                <a:srgbClr val="08A4D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" name="docshape25"/>
            <p:cNvSpPr>
              <a:spLocks/>
            </p:cNvSpPr>
            <p:nvPr/>
          </p:nvSpPr>
          <p:spPr bwMode="auto">
            <a:xfrm>
              <a:off x="7913" y="11425"/>
              <a:ext cx="2244" cy="2867"/>
            </a:xfrm>
            <a:custGeom>
              <a:avLst/>
              <a:gdLst>
                <a:gd name="T0" fmla="+- 0 7913 7913"/>
                <a:gd name="T1" fmla="*/ T0 w 2244"/>
                <a:gd name="T2" fmla="+- 0 13660 11425"/>
                <a:gd name="T3" fmla="*/ 13660 h 2867"/>
                <a:gd name="T4" fmla="+- 0 7969 7913"/>
                <a:gd name="T5" fmla="*/ T4 w 2244"/>
                <a:gd name="T6" fmla="+- 0 13714 11425"/>
                <a:gd name="T7" fmla="*/ 13714 h 2867"/>
                <a:gd name="T8" fmla="+- 0 8047 7913"/>
                <a:gd name="T9" fmla="*/ T8 w 2244"/>
                <a:gd name="T10" fmla="+- 0 13791 11425"/>
                <a:gd name="T11" fmla="*/ 13791 h 2867"/>
                <a:gd name="T12" fmla="+- 0 8096 7913"/>
                <a:gd name="T13" fmla="*/ T12 w 2244"/>
                <a:gd name="T14" fmla="+- 0 13839 11425"/>
                <a:gd name="T15" fmla="*/ 13839 h 2867"/>
                <a:gd name="T16" fmla="+- 0 8152 7913"/>
                <a:gd name="T17" fmla="*/ T16 w 2244"/>
                <a:gd name="T18" fmla="+- 0 13893 11425"/>
                <a:gd name="T19" fmla="*/ 13893 h 2867"/>
                <a:gd name="T20" fmla="+- 0 8215 7913"/>
                <a:gd name="T21" fmla="*/ T20 w 2244"/>
                <a:gd name="T22" fmla="+- 0 13956 11425"/>
                <a:gd name="T23" fmla="*/ 13956 h 2867"/>
                <a:gd name="T24" fmla="+- 0 8286 7913"/>
                <a:gd name="T25" fmla="*/ T24 w 2244"/>
                <a:gd name="T26" fmla="+- 0 14026 11425"/>
                <a:gd name="T27" fmla="*/ 14026 h 2867"/>
                <a:gd name="T28" fmla="+- 0 8366 7913"/>
                <a:gd name="T29" fmla="*/ T28 w 2244"/>
                <a:gd name="T30" fmla="+- 0 14106 11425"/>
                <a:gd name="T31" fmla="*/ 14106 h 2867"/>
                <a:gd name="T32" fmla="+- 0 8455 7913"/>
                <a:gd name="T33" fmla="*/ T32 w 2244"/>
                <a:gd name="T34" fmla="+- 0 14194 11425"/>
                <a:gd name="T35" fmla="*/ 14194 h 2867"/>
                <a:gd name="T36" fmla="+- 0 8553 7913"/>
                <a:gd name="T37" fmla="*/ T36 w 2244"/>
                <a:gd name="T38" fmla="+- 0 14292 11425"/>
                <a:gd name="T39" fmla="*/ 14292 h 2867"/>
                <a:gd name="T40" fmla="+- 0 10157 7913"/>
                <a:gd name="T41" fmla="*/ T40 w 2244"/>
                <a:gd name="T42" fmla="+- 0 12692 11425"/>
                <a:gd name="T43" fmla="*/ 12692 h 2867"/>
                <a:gd name="T44" fmla="+- 0 10157 7913"/>
                <a:gd name="T45" fmla="*/ T44 w 2244"/>
                <a:gd name="T46" fmla="+- 0 11425 11425"/>
                <a:gd name="T47" fmla="*/ 11425 h 2867"/>
                <a:gd name="T48" fmla="+- 0 10130 7913"/>
                <a:gd name="T49" fmla="*/ T48 w 2244"/>
                <a:gd name="T50" fmla="+- 0 11452 11425"/>
                <a:gd name="T51" fmla="*/ 11452 h 2867"/>
                <a:gd name="T52" fmla="+- 0 10068 7913"/>
                <a:gd name="T53" fmla="*/ T52 w 2244"/>
                <a:gd name="T54" fmla="+- 0 11512 11425"/>
                <a:gd name="T55" fmla="*/ 11512 h 2867"/>
                <a:gd name="T56" fmla="+- 0 9997 7913"/>
                <a:gd name="T57" fmla="*/ T56 w 2244"/>
                <a:gd name="T58" fmla="+- 0 11582 11425"/>
                <a:gd name="T59" fmla="*/ 11582 h 2867"/>
                <a:gd name="T60" fmla="+- 0 9917 7913"/>
                <a:gd name="T61" fmla="*/ T60 w 2244"/>
                <a:gd name="T62" fmla="+- 0 11662 11425"/>
                <a:gd name="T63" fmla="*/ 11662 h 2867"/>
                <a:gd name="T64" fmla="+- 0 9873 7913"/>
                <a:gd name="T65" fmla="*/ T64 w 2244"/>
                <a:gd name="T66" fmla="+- 0 11705 11425"/>
                <a:gd name="T67" fmla="*/ 11705 h 2867"/>
                <a:gd name="T68" fmla="+- 0 9828 7913"/>
                <a:gd name="T69" fmla="*/ T68 w 2244"/>
                <a:gd name="T70" fmla="+- 0 11749 11425"/>
                <a:gd name="T71" fmla="*/ 11749 h 2867"/>
                <a:gd name="T72" fmla="+- 0 9781 7913"/>
                <a:gd name="T73" fmla="*/ T72 w 2244"/>
                <a:gd name="T74" fmla="+- 0 11796 11425"/>
                <a:gd name="T75" fmla="*/ 11796 h 2867"/>
                <a:gd name="T76" fmla="+- 0 9732 7913"/>
                <a:gd name="T77" fmla="*/ T76 w 2244"/>
                <a:gd name="T78" fmla="+- 0 11845 11425"/>
                <a:gd name="T79" fmla="*/ 11845 h 2867"/>
                <a:gd name="T80" fmla="+- 0 9681 7913"/>
                <a:gd name="T81" fmla="*/ T80 w 2244"/>
                <a:gd name="T82" fmla="+- 0 11895 11425"/>
                <a:gd name="T83" fmla="*/ 11895 h 2867"/>
                <a:gd name="T84" fmla="+- 0 9629 7913"/>
                <a:gd name="T85" fmla="*/ T84 w 2244"/>
                <a:gd name="T86" fmla="+- 0 11947 11425"/>
                <a:gd name="T87" fmla="*/ 11947 h 2867"/>
                <a:gd name="T88" fmla="+- 0 9575 7913"/>
                <a:gd name="T89" fmla="*/ T88 w 2244"/>
                <a:gd name="T90" fmla="+- 0 12001 11425"/>
                <a:gd name="T91" fmla="*/ 12001 h 2867"/>
                <a:gd name="T92" fmla="+- 0 9520 7913"/>
                <a:gd name="T93" fmla="*/ T92 w 2244"/>
                <a:gd name="T94" fmla="+- 0 12056 11425"/>
                <a:gd name="T95" fmla="*/ 12056 h 2867"/>
                <a:gd name="T96" fmla="+- 0 9463 7913"/>
                <a:gd name="T97" fmla="*/ T96 w 2244"/>
                <a:gd name="T98" fmla="+- 0 12112 11425"/>
                <a:gd name="T99" fmla="*/ 12112 h 2867"/>
                <a:gd name="T100" fmla="+- 0 9405 7913"/>
                <a:gd name="T101" fmla="*/ T100 w 2244"/>
                <a:gd name="T102" fmla="+- 0 12170 11425"/>
                <a:gd name="T103" fmla="*/ 12170 h 2867"/>
                <a:gd name="T104" fmla="+- 0 9346 7913"/>
                <a:gd name="T105" fmla="*/ T104 w 2244"/>
                <a:gd name="T106" fmla="+- 0 12229 11425"/>
                <a:gd name="T107" fmla="*/ 12229 h 2867"/>
                <a:gd name="T108" fmla="+- 0 9285 7913"/>
                <a:gd name="T109" fmla="*/ T108 w 2244"/>
                <a:gd name="T110" fmla="+- 0 12289 11425"/>
                <a:gd name="T111" fmla="*/ 12289 h 2867"/>
                <a:gd name="T112" fmla="+- 0 9224 7913"/>
                <a:gd name="T113" fmla="*/ T112 w 2244"/>
                <a:gd name="T114" fmla="+- 0 12350 11425"/>
                <a:gd name="T115" fmla="*/ 12350 h 2867"/>
                <a:gd name="T116" fmla="+- 0 9162 7913"/>
                <a:gd name="T117" fmla="*/ T116 w 2244"/>
                <a:gd name="T118" fmla="+- 0 12413 11425"/>
                <a:gd name="T119" fmla="*/ 12413 h 2867"/>
                <a:gd name="T120" fmla="+- 0 9098 7913"/>
                <a:gd name="T121" fmla="*/ T120 w 2244"/>
                <a:gd name="T122" fmla="+- 0 12476 11425"/>
                <a:gd name="T123" fmla="*/ 12476 h 2867"/>
                <a:gd name="T124" fmla="+- 0 9035 7913"/>
                <a:gd name="T125" fmla="*/ T124 w 2244"/>
                <a:gd name="T126" fmla="+- 0 12539 11425"/>
                <a:gd name="T127" fmla="*/ 12539 h 2867"/>
                <a:gd name="T128" fmla="+- 0 8970 7913"/>
                <a:gd name="T129" fmla="*/ T128 w 2244"/>
                <a:gd name="T130" fmla="+- 0 12604 11425"/>
                <a:gd name="T131" fmla="*/ 12604 h 2867"/>
                <a:gd name="T132" fmla="+- 0 8905 7913"/>
                <a:gd name="T133" fmla="*/ T132 w 2244"/>
                <a:gd name="T134" fmla="+- 0 12669 11425"/>
                <a:gd name="T135" fmla="*/ 12669 h 2867"/>
                <a:gd name="T136" fmla="+- 0 8839 7913"/>
                <a:gd name="T137" fmla="*/ T136 w 2244"/>
                <a:gd name="T138" fmla="+- 0 12735 11425"/>
                <a:gd name="T139" fmla="*/ 12735 h 2867"/>
                <a:gd name="T140" fmla="+- 0 8773 7913"/>
                <a:gd name="T141" fmla="*/ T140 w 2244"/>
                <a:gd name="T142" fmla="+- 0 12801 11425"/>
                <a:gd name="T143" fmla="*/ 12801 h 2867"/>
                <a:gd name="T144" fmla="+- 0 8706 7913"/>
                <a:gd name="T145" fmla="*/ T144 w 2244"/>
                <a:gd name="T146" fmla="+- 0 12867 11425"/>
                <a:gd name="T147" fmla="*/ 12867 h 2867"/>
                <a:gd name="T148" fmla="+- 0 8639 7913"/>
                <a:gd name="T149" fmla="*/ T148 w 2244"/>
                <a:gd name="T150" fmla="+- 0 12934 11425"/>
                <a:gd name="T151" fmla="*/ 12934 h 2867"/>
                <a:gd name="T152" fmla="+- 0 8573 7913"/>
                <a:gd name="T153" fmla="*/ T152 w 2244"/>
                <a:gd name="T154" fmla="+- 0 13001 11425"/>
                <a:gd name="T155" fmla="*/ 13001 h 2867"/>
                <a:gd name="T156" fmla="+- 0 8506 7913"/>
                <a:gd name="T157" fmla="*/ T156 w 2244"/>
                <a:gd name="T158" fmla="+- 0 13068 11425"/>
                <a:gd name="T159" fmla="*/ 13068 h 2867"/>
                <a:gd name="T160" fmla="+- 0 8439 7913"/>
                <a:gd name="T161" fmla="*/ T160 w 2244"/>
                <a:gd name="T162" fmla="+- 0 13135 11425"/>
                <a:gd name="T163" fmla="*/ 13135 h 2867"/>
                <a:gd name="T164" fmla="+- 0 8372 7913"/>
                <a:gd name="T165" fmla="*/ T164 w 2244"/>
                <a:gd name="T166" fmla="+- 0 13202 11425"/>
                <a:gd name="T167" fmla="*/ 13202 h 2867"/>
                <a:gd name="T168" fmla="+- 0 8305 7913"/>
                <a:gd name="T169" fmla="*/ T168 w 2244"/>
                <a:gd name="T170" fmla="+- 0 13268 11425"/>
                <a:gd name="T171" fmla="*/ 13268 h 2867"/>
                <a:gd name="T172" fmla="+- 0 8239 7913"/>
                <a:gd name="T173" fmla="*/ T172 w 2244"/>
                <a:gd name="T174" fmla="+- 0 13335 11425"/>
                <a:gd name="T175" fmla="*/ 13335 h 2867"/>
                <a:gd name="T176" fmla="+- 0 8172 7913"/>
                <a:gd name="T177" fmla="*/ T176 w 2244"/>
                <a:gd name="T178" fmla="+- 0 13401 11425"/>
                <a:gd name="T179" fmla="*/ 13401 h 2867"/>
                <a:gd name="T180" fmla="+- 0 8107 7913"/>
                <a:gd name="T181" fmla="*/ T180 w 2244"/>
                <a:gd name="T182" fmla="+- 0 13467 11425"/>
                <a:gd name="T183" fmla="*/ 13467 h 2867"/>
                <a:gd name="T184" fmla="+- 0 8042 7913"/>
                <a:gd name="T185" fmla="*/ T184 w 2244"/>
                <a:gd name="T186" fmla="+- 0 13532 11425"/>
                <a:gd name="T187" fmla="*/ 13532 h 2867"/>
                <a:gd name="T188" fmla="+- 0 7977 7913"/>
                <a:gd name="T189" fmla="*/ T188 w 2244"/>
                <a:gd name="T190" fmla="+- 0 13596 11425"/>
                <a:gd name="T191" fmla="*/ 13596 h 2867"/>
                <a:gd name="T192" fmla="+- 0 7913 7913"/>
                <a:gd name="T193" fmla="*/ T192 w 2244"/>
                <a:gd name="T194" fmla="+- 0 13660 11425"/>
                <a:gd name="T195" fmla="*/ 13660 h 28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2244" h="2867">
                  <a:moveTo>
                    <a:pt x="0" y="2235"/>
                  </a:moveTo>
                  <a:lnTo>
                    <a:pt x="56" y="2289"/>
                  </a:lnTo>
                  <a:lnTo>
                    <a:pt x="134" y="2366"/>
                  </a:lnTo>
                  <a:lnTo>
                    <a:pt x="183" y="2414"/>
                  </a:lnTo>
                  <a:lnTo>
                    <a:pt x="239" y="2468"/>
                  </a:lnTo>
                  <a:lnTo>
                    <a:pt x="302" y="2531"/>
                  </a:lnTo>
                  <a:lnTo>
                    <a:pt x="373" y="2601"/>
                  </a:lnTo>
                  <a:lnTo>
                    <a:pt x="453" y="2681"/>
                  </a:lnTo>
                  <a:lnTo>
                    <a:pt x="542" y="2769"/>
                  </a:lnTo>
                  <a:lnTo>
                    <a:pt x="640" y="2867"/>
                  </a:lnTo>
                  <a:lnTo>
                    <a:pt x="2244" y="1267"/>
                  </a:lnTo>
                  <a:lnTo>
                    <a:pt x="2244" y="0"/>
                  </a:lnTo>
                  <a:lnTo>
                    <a:pt x="2217" y="27"/>
                  </a:lnTo>
                  <a:lnTo>
                    <a:pt x="2155" y="87"/>
                  </a:lnTo>
                  <a:lnTo>
                    <a:pt x="2084" y="157"/>
                  </a:lnTo>
                  <a:lnTo>
                    <a:pt x="2004" y="237"/>
                  </a:lnTo>
                  <a:lnTo>
                    <a:pt x="1960" y="280"/>
                  </a:lnTo>
                  <a:lnTo>
                    <a:pt x="1915" y="324"/>
                  </a:lnTo>
                  <a:lnTo>
                    <a:pt x="1868" y="371"/>
                  </a:lnTo>
                  <a:lnTo>
                    <a:pt x="1819" y="420"/>
                  </a:lnTo>
                  <a:lnTo>
                    <a:pt x="1768" y="470"/>
                  </a:lnTo>
                  <a:lnTo>
                    <a:pt x="1716" y="522"/>
                  </a:lnTo>
                  <a:lnTo>
                    <a:pt x="1662" y="576"/>
                  </a:lnTo>
                  <a:lnTo>
                    <a:pt x="1607" y="631"/>
                  </a:lnTo>
                  <a:lnTo>
                    <a:pt x="1550" y="687"/>
                  </a:lnTo>
                  <a:lnTo>
                    <a:pt x="1492" y="745"/>
                  </a:lnTo>
                  <a:lnTo>
                    <a:pt x="1433" y="804"/>
                  </a:lnTo>
                  <a:lnTo>
                    <a:pt x="1372" y="864"/>
                  </a:lnTo>
                  <a:lnTo>
                    <a:pt x="1311" y="925"/>
                  </a:lnTo>
                  <a:lnTo>
                    <a:pt x="1249" y="988"/>
                  </a:lnTo>
                  <a:lnTo>
                    <a:pt x="1185" y="1051"/>
                  </a:lnTo>
                  <a:lnTo>
                    <a:pt x="1122" y="1114"/>
                  </a:lnTo>
                  <a:lnTo>
                    <a:pt x="1057" y="1179"/>
                  </a:lnTo>
                  <a:lnTo>
                    <a:pt x="992" y="1244"/>
                  </a:lnTo>
                  <a:lnTo>
                    <a:pt x="926" y="1310"/>
                  </a:lnTo>
                  <a:lnTo>
                    <a:pt x="860" y="1376"/>
                  </a:lnTo>
                  <a:lnTo>
                    <a:pt x="793" y="1442"/>
                  </a:lnTo>
                  <a:lnTo>
                    <a:pt x="726" y="1509"/>
                  </a:lnTo>
                  <a:lnTo>
                    <a:pt x="660" y="1576"/>
                  </a:lnTo>
                  <a:lnTo>
                    <a:pt x="593" y="1643"/>
                  </a:lnTo>
                  <a:lnTo>
                    <a:pt x="526" y="1710"/>
                  </a:lnTo>
                  <a:lnTo>
                    <a:pt x="459" y="1777"/>
                  </a:lnTo>
                  <a:lnTo>
                    <a:pt x="392" y="1843"/>
                  </a:lnTo>
                  <a:lnTo>
                    <a:pt x="326" y="1910"/>
                  </a:lnTo>
                  <a:lnTo>
                    <a:pt x="259" y="1976"/>
                  </a:lnTo>
                  <a:lnTo>
                    <a:pt x="194" y="2042"/>
                  </a:lnTo>
                  <a:lnTo>
                    <a:pt x="129" y="2107"/>
                  </a:lnTo>
                  <a:lnTo>
                    <a:pt x="64" y="2171"/>
                  </a:lnTo>
                  <a:lnTo>
                    <a:pt x="0" y="2235"/>
                  </a:lnTo>
                  <a:close/>
                </a:path>
              </a:pathLst>
            </a:custGeom>
            <a:noFill/>
            <a:ln w="3175">
              <a:solidFill>
                <a:srgbClr val="08A4D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" name="docshape26"/>
            <p:cNvSpPr>
              <a:spLocks/>
            </p:cNvSpPr>
            <p:nvPr/>
          </p:nvSpPr>
          <p:spPr bwMode="auto">
            <a:xfrm>
              <a:off x="9037" y="12563"/>
              <a:ext cx="2244" cy="2867"/>
            </a:xfrm>
            <a:custGeom>
              <a:avLst/>
              <a:gdLst>
                <a:gd name="T0" fmla="+- 0 9038 9038"/>
                <a:gd name="T1" fmla="*/ T0 w 2244"/>
                <a:gd name="T2" fmla="+- 0 14799 12563"/>
                <a:gd name="T3" fmla="*/ 14799 h 2867"/>
                <a:gd name="T4" fmla="+- 0 9094 9038"/>
                <a:gd name="T5" fmla="*/ T4 w 2244"/>
                <a:gd name="T6" fmla="+- 0 14853 12563"/>
                <a:gd name="T7" fmla="*/ 14853 h 2867"/>
                <a:gd name="T8" fmla="+- 0 9172 9038"/>
                <a:gd name="T9" fmla="*/ T8 w 2244"/>
                <a:gd name="T10" fmla="+- 0 14929 12563"/>
                <a:gd name="T11" fmla="*/ 14929 h 2867"/>
                <a:gd name="T12" fmla="+- 0 9220 9038"/>
                <a:gd name="T13" fmla="*/ T12 w 2244"/>
                <a:gd name="T14" fmla="+- 0 14977 12563"/>
                <a:gd name="T15" fmla="*/ 14977 h 2867"/>
                <a:gd name="T16" fmla="+- 0 9276 9038"/>
                <a:gd name="T17" fmla="*/ T16 w 2244"/>
                <a:gd name="T18" fmla="+- 0 15032 12563"/>
                <a:gd name="T19" fmla="*/ 15032 h 2867"/>
                <a:gd name="T20" fmla="+- 0 9339 9038"/>
                <a:gd name="T21" fmla="*/ T20 w 2244"/>
                <a:gd name="T22" fmla="+- 0 15094 12563"/>
                <a:gd name="T23" fmla="*/ 15094 h 2867"/>
                <a:gd name="T24" fmla="+- 0 9411 9038"/>
                <a:gd name="T25" fmla="*/ T24 w 2244"/>
                <a:gd name="T26" fmla="+- 0 15165 12563"/>
                <a:gd name="T27" fmla="*/ 15165 h 2867"/>
                <a:gd name="T28" fmla="+- 0 9491 9038"/>
                <a:gd name="T29" fmla="*/ T28 w 2244"/>
                <a:gd name="T30" fmla="+- 0 15244 12563"/>
                <a:gd name="T31" fmla="*/ 15244 h 2867"/>
                <a:gd name="T32" fmla="+- 0 9579 9038"/>
                <a:gd name="T33" fmla="*/ T32 w 2244"/>
                <a:gd name="T34" fmla="+- 0 15332 12563"/>
                <a:gd name="T35" fmla="*/ 15332 h 2867"/>
                <a:gd name="T36" fmla="+- 0 9678 9038"/>
                <a:gd name="T37" fmla="*/ T36 w 2244"/>
                <a:gd name="T38" fmla="+- 0 15430 12563"/>
                <a:gd name="T39" fmla="*/ 15430 h 2867"/>
                <a:gd name="T40" fmla="+- 0 11281 9038"/>
                <a:gd name="T41" fmla="*/ T40 w 2244"/>
                <a:gd name="T42" fmla="+- 0 13830 12563"/>
                <a:gd name="T43" fmla="*/ 13830 h 2867"/>
                <a:gd name="T44" fmla="+- 0 11281 9038"/>
                <a:gd name="T45" fmla="*/ T44 w 2244"/>
                <a:gd name="T46" fmla="+- 0 12563 12563"/>
                <a:gd name="T47" fmla="*/ 12563 h 2867"/>
                <a:gd name="T48" fmla="+- 0 11254 9038"/>
                <a:gd name="T49" fmla="*/ T48 w 2244"/>
                <a:gd name="T50" fmla="+- 0 12590 12563"/>
                <a:gd name="T51" fmla="*/ 12590 h 2867"/>
                <a:gd name="T52" fmla="+- 0 11192 9038"/>
                <a:gd name="T53" fmla="*/ T52 w 2244"/>
                <a:gd name="T54" fmla="+- 0 12650 12563"/>
                <a:gd name="T55" fmla="*/ 12650 h 2867"/>
                <a:gd name="T56" fmla="+- 0 11121 9038"/>
                <a:gd name="T57" fmla="*/ T56 w 2244"/>
                <a:gd name="T58" fmla="+- 0 12721 12563"/>
                <a:gd name="T59" fmla="*/ 12721 h 2867"/>
                <a:gd name="T60" fmla="+- 0 11041 9038"/>
                <a:gd name="T61" fmla="*/ T60 w 2244"/>
                <a:gd name="T62" fmla="+- 0 12800 12563"/>
                <a:gd name="T63" fmla="*/ 12800 h 2867"/>
                <a:gd name="T64" fmla="+- 0 10998 9038"/>
                <a:gd name="T65" fmla="*/ T64 w 2244"/>
                <a:gd name="T66" fmla="+- 0 12843 12563"/>
                <a:gd name="T67" fmla="*/ 12843 h 2867"/>
                <a:gd name="T68" fmla="+- 0 10952 9038"/>
                <a:gd name="T69" fmla="*/ T68 w 2244"/>
                <a:gd name="T70" fmla="+- 0 12888 12563"/>
                <a:gd name="T71" fmla="*/ 12888 h 2867"/>
                <a:gd name="T72" fmla="+- 0 10905 9038"/>
                <a:gd name="T73" fmla="*/ T72 w 2244"/>
                <a:gd name="T74" fmla="+- 0 12934 12563"/>
                <a:gd name="T75" fmla="*/ 12934 h 2867"/>
                <a:gd name="T76" fmla="+- 0 10856 9038"/>
                <a:gd name="T77" fmla="*/ T76 w 2244"/>
                <a:gd name="T78" fmla="+- 0 12983 12563"/>
                <a:gd name="T79" fmla="*/ 12983 h 2867"/>
                <a:gd name="T80" fmla="+- 0 10806 9038"/>
                <a:gd name="T81" fmla="*/ T80 w 2244"/>
                <a:gd name="T82" fmla="+- 0 13033 12563"/>
                <a:gd name="T83" fmla="*/ 13033 h 2867"/>
                <a:gd name="T84" fmla="+- 0 10753 9038"/>
                <a:gd name="T85" fmla="*/ T84 w 2244"/>
                <a:gd name="T86" fmla="+- 0 13085 12563"/>
                <a:gd name="T87" fmla="*/ 13085 h 2867"/>
                <a:gd name="T88" fmla="+- 0 10699 9038"/>
                <a:gd name="T89" fmla="*/ T88 w 2244"/>
                <a:gd name="T90" fmla="+- 0 13139 12563"/>
                <a:gd name="T91" fmla="*/ 13139 h 2867"/>
                <a:gd name="T92" fmla="+- 0 10644 9038"/>
                <a:gd name="T93" fmla="*/ T92 w 2244"/>
                <a:gd name="T94" fmla="+- 0 13194 12563"/>
                <a:gd name="T95" fmla="*/ 13194 h 2867"/>
                <a:gd name="T96" fmla="+- 0 10587 9038"/>
                <a:gd name="T97" fmla="*/ T96 w 2244"/>
                <a:gd name="T98" fmla="+- 0 13251 12563"/>
                <a:gd name="T99" fmla="*/ 13251 h 2867"/>
                <a:gd name="T100" fmla="+- 0 10529 9038"/>
                <a:gd name="T101" fmla="*/ T100 w 2244"/>
                <a:gd name="T102" fmla="+- 0 13308 12563"/>
                <a:gd name="T103" fmla="*/ 13308 h 2867"/>
                <a:gd name="T104" fmla="+- 0 10470 9038"/>
                <a:gd name="T105" fmla="*/ T104 w 2244"/>
                <a:gd name="T106" fmla="+- 0 13367 12563"/>
                <a:gd name="T107" fmla="*/ 13367 h 2867"/>
                <a:gd name="T108" fmla="+- 0 10410 9038"/>
                <a:gd name="T109" fmla="*/ T108 w 2244"/>
                <a:gd name="T110" fmla="+- 0 13427 12563"/>
                <a:gd name="T111" fmla="*/ 13427 h 2867"/>
                <a:gd name="T112" fmla="+- 0 10348 9038"/>
                <a:gd name="T113" fmla="*/ T112 w 2244"/>
                <a:gd name="T114" fmla="+- 0 13489 12563"/>
                <a:gd name="T115" fmla="*/ 13489 h 2867"/>
                <a:gd name="T116" fmla="+- 0 10286 9038"/>
                <a:gd name="T117" fmla="*/ T116 w 2244"/>
                <a:gd name="T118" fmla="+- 0 13551 12563"/>
                <a:gd name="T119" fmla="*/ 13551 h 2867"/>
                <a:gd name="T120" fmla="+- 0 10223 9038"/>
                <a:gd name="T121" fmla="*/ T120 w 2244"/>
                <a:gd name="T122" fmla="+- 0 13614 12563"/>
                <a:gd name="T123" fmla="*/ 13614 h 2867"/>
                <a:gd name="T124" fmla="+- 0 10159 9038"/>
                <a:gd name="T125" fmla="*/ T124 w 2244"/>
                <a:gd name="T126" fmla="+- 0 13678 12563"/>
                <a:gd name="T127" fmla="*/ 13678 h 2867"/>
                <a:gd name="T128" fmla="+- 0 10094 9038"/>
                <a:gd name="T129" fmla="*/ T128 w 2244"/>
                <a:gd name="T130" fmla="+- 0 13742 12563"/>
                <a:gd name="T131" fmla="*/ 13742 h 2867"/>
                <a:gd name="T132" fmla="+- 0 10029 9038"/>
                <a:gd name="T133" fmla="*/ T132 w 2244"/>
                <a:gd name="T134" fmla="+- 0 13807 12563"/>
                <a:gd name="T135" fmla="*/ 13807 h 2867"/>
                <a:gd name="T136" fmla="+- 0 9963 9038"/>
                <a:gd name="T137" fmla="*/ T136 w 2244"/>
                <a:gd name="T138" fmla="+- 0 13873 12563"/>
                <a:gd name="T139" fmla="*/ 13873 h 2867"/>
                <a:gd name="T140" fmla="+- 0 9897 9038"/>
                <a:gd name="T141" fmla="*/ T140 w 2244"/>
                <a:gd name="T142" fmla="+- 0 13939 12563"/>
                <a:gd name="T143" fmla="*/ 13939 h 2867"/>
                <a:gd name="T144" fmla="+- 0 9831 9038"/>
                <a:gd name="T145" fmla="*/ T144 w 2244"/>
                <a:gd name="T146" fmla="+- 0 14005 12563"/>
                <a:gd name="T147" fmla="*/ 14005 h 2867"/>
                <a:gd name="T148" fmla="+- 0 9764 9038"/>
                <a:gd name="T149" fmla="*/ T148 w 2244"/>
                <a:gd name="T150" fmla="+- 0 14072 12563"/>
                <a:gd name="T151" fmla="*/ 14072 h 2867"/>
                <a:gd name="T152" fmla="+- 0 9697 9038"/>
                <a:gd name="T153" fmla="*/ T152 w 2244"/>
                <a:gd name="T154" fmla="+- 0 14139 12563"/>
                <a:gd name="T155" fmla="*/ 14139 h 2867"/>
                <a:gd name="T156" fmla="+- 0 9630 9038"/>
                <a:gd name="T157" fmla="*/ T156 w 2244"/>
                <a:gd name="T158" fmla="+- 0 14206 12563"/>
                <a:gd name="T159" fmla="*/ 14206 h 2867"/>
                <a:gd name="T160" fmla="+- 0 9563 9038"/>
                <a:gd name="T161" fmla="*/ T160 w 2244"/>
                <a:gd name="T162" fmla="+- 0 14273 12563"/>
                <a:gd name="T163" fmla="*/ 14273 h 2867"/>
                <a:gd name="T164" fmla="+- 0 9496 9038"/>
                <a:gd name="T165" fmla="*/ T164 w 2244"/>
                <a:gd name="T166" fmla="+- 0 14340 12563"/>
                <a:gd name="T167" fmla="*/ 14340 h 2867"/>
                <a:gd name="T168" fmla="+- 0 9429 9038"/>
                <a:gd name="T169" fmla="*/ T168 w 2244"/>
                <a:gd name="T170" fmla="+- 0 14407 12563"/>
                <a:gd name="T171" fmla="*/ 14407 h 2867"/>
                <a:gd name="T172" fmla="+- 0 9363 9038"/>
                <a:gd name="T173" fmla="*/ T172 w 2244"/>
                <a:gd name="T174" fmla="+- 0 14473 12563"/>
                <a:gd name="T175" fmla="*/ 14473 h 2867"/>
                <a:gd name="T176" fmla="+- 0 9297 9038"/>
                <a:gd name="T177" fmla="*/ T176 w 2244"/>
                <a:gd name="T178" fmla="+- 0 14539 12563"/>
                <a:gd name="T179" fmla="*/ 14539 h 2867"/>
                <a:gd name="T180" fmla="+- 0 9231 9038"/>
                <a:gd name="T181" fmla="*/ T180 w 2244"/>
                <a:gd name="T182" fmla="+- 0 14605 12563"/>
                <a:gd name="T183" fmla="*/ 14605 h 2867"/>
                <a:gd name="T184" fmla="+- 0 9166 9038"/>
                <a:gd name="T185" fmla="*/ T184 w 2244"/>
                <a:gd name="T186" fmla="+- 0 14670 12563"/>
                <a:gd name="T187" fmla="*/ 14670 h 2867"/>
                <a:gd name="T188" fmla="+- 0 9102 9038"/>
                <a:gd name="T189" fmla="*/ T188 w 2244"/>
                <a:gd name="T190" fmla="+- 0 14735 12563"/>
                <a:gd name="T191" fmla="*/ 14735 h 2867"/>
                <a:gd name="T192" fmla="+- 0 9038 9038"/>
                <a:gd name="T193" fmla="*/ T192 w 2244"/>
                <a:gd name="T194" fmla="+- 0 14799 12563"/>
                <a:gd name="T195" fmla="*/ 14799 h 28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2244" h="2867">
                  <a:moveTo>
                    <a:pt x="0" y="2236"/>
                  </a:moveTo>
                  <a:lnTo>
                    <a:pt x="56" y="2290"/>
                  </a:lnTo>
                  <a:lnTo>
                    <a:pt x="134" y="2366"/>
                  </a:lnTo>
                  <a:lnTo>
                    <a:pt x="182" y="2414"/>
                  </a:lnTo>
                  <a:lnTo>
                    <a:pt x="238" y="2469"/>
                  </a:lnTo>
                  <a:lnTo>
                    <a:pt x="301" y="2531"/>
                  </a:lnTo>
                  <a:lnTo>
                    <a:pt x="373" y="2602"/>
                  </a:lnTo>
                  <a:lnTo>
                    <a:pt x="453" y="2681"/>
                  </a:lnTo>
                  <a:lnTo>
                    <a:pt x="541" y="2769"/>
                  </a:lnTo>
                  <a:lnTo>
                    <a:pt x="640" y="2867"/>
                  </a:lnTo>
                  <a:lnTo>
                    <a:pt x="2243" y="1267"/>
                  </a:lnTo>
                  <a:lnTo>
                    <a:pt x="2243" y="0"/>
                  </a:lnTo>
                  <a:lnTo>
                    <a:pt x="2216" y="27"/>
                  </a:lnTo>
                  <a:lnTo>
                    <a:pt x="2154" y="87"/>
                  </a:lnTo>
                  <a:lnTo>
                    <a:pt x="2083" y="158"/>
                  </a:lnTo>
                  <a:lnTo>
                    <a:pt x="2003" y="237"/>
                  </a:lnTo>
                  <a:lnTo>
                    <a:pt x="1960" y="280"/>
                  </a:lnTo>
                  <a:lnTo>
                    <a:pt x="1914" y="325"/>
                  </a:lnTo>
                  <a:lnTo>
                    <a:pt x="1867" y="371"/>
                  </a:lnTo>
                  <a:lnTo>
                    <a:pt x="1818" y="420"/>
                  </a:lnTo>
                  <a:lnTo>
                    <a:pt x="1768" y="470"/>
                  </a:lnTo>
                  <a:lnTo>
                    <a:pt x="1715" y="522"/>
                  </a:lnTo>
                  <a:lnTo>
                    <a:pt x="1661" y="576"/>
                  </a:lnTo>
                  <a:lnTo>
                    <a:pt x="1606" y="631"/>
                  </a:lnTo>
                  <a:lnTo>
                    <a:pt x="1549" y="688"/>
                  </a:lnTo>
                  <a:lnTo>
                    <a:pt x="1491" y="745"/>
                  </a:lnTo>
                  <a:lnTo>
                    <a:pt x="1432" y="804"/>
                  </a:lnTo>
                  <a:lnTo>
                    <a:pt x="1372" y="864"/>
                  </a:lnTo>
                  <a:lnTo>
                    <a:pt x="1310" y="926"/>
                  </a:lnTo>
                  <a:lnTo>
                    <a:pt x="1248" y="988"/>
                  </a:lnTo>
                  <a:lnTo>
                    <a:pt x="1185" y="1051"/>
                  </a:lnTo>
                  <a:lnTo>
                    <a:pt x="1121" y="1115"/>
                  </a:lnTo>
                  <a:lnTo>
                    <a:pt x="1056" y="1179"/>
                  </a:lnTo>
                  <a:lnTo>
                    <a:pt x="991" y="1244"/>
                  </a:lnTo>
                  <a:lnTo>
                    <a:pt x="925" y="1310"/>
                  </a:lnTo>
                  <a:lnTo>
                    <a:pt x="859" y="1376"/>
                  </a:lnTo>
                  <a:lnTo>
                    <a:pt x="793" y="1442"/>
                  </a:lnTo>
                  <a:lnTo>
                    <a:pt x="726" y="1509"/>
                  </a:lnTo>
                  <a:lnTo>
                    <a:pt x="659" y="1576"/>
                  </a:lnTo>
                  <a:lnTo>
                    <a:pt x="592" y="1643"/>
                  </a:lnTo>
                  <a:lnTo>
                    <a:pt x="525" y="1710"/>
                  </a:lnTo>
                  <a:lnTo>
                    <a:pt x="458" y="1777"/>
                  </a:lnTo>
                  <a:lnTo>
                    <a:pt x="391" y="1844"/>
                  </a:lnTo>
                  <a:lnTo>
                    <a:pt x="325" y="1910"/>
                  </a:lnTo>
                  <a:lnTo>
                    <a:pt x="259" y="1976"/>
                  </a:lnTo>
                  <a:lnTo>
                    <a:pt x="193" y="2042"/>
                  </a:lnTo>
                  <a:lnTo>
                    <a:pt x="128" y="2107"/>
                  </a:lnTo>
                  <a:lnTo>
                    <a:pt x="64" y="2172"/>
                  </a:lnTo>
                  <a:lnTo>
                    <a:pt x="0" y="2236"/>
                  </a:lnTo>
                  <a:close/>
                </a:path>
              </a:pathLst>
            </a:custGeom>
            <a:noFill/>
            <a:ln w="3175">
              <a:solidFill>
                <a:srgbClr val="08A4D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pic>
        <p:nvPicPr>
          <p:cNvPr id="17" name="Picture 16" descr="Enova Power Logo" title="Enova Pow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" y="304375"/>
            <a:ext cx="2938912" cy="1653138"/>
          </a:xfrm>
          <a:prstGeom prst="rect">
            <a:avLst/>
          </a:prstGeom>
        </p:spPr>
      </p:pic>
      <p:sp>
        <p:nvSpPr>
          <p:cNvPr id="18" name="bg object 20" descr="Dark grey horizonatal line in slide header" title="Dark grey horizonatal line in slide header"/>
          <p:cNvSpPr/>
          <p:nvPr userDrawn="1"/>
        </p:nvSpPr>
        <p:spPr>
          <a:xfrm>
            <a:off x="3664810" y="1130944"/>
            <a:ext cx="15654019" cy="0"/>
          </a:xfrm>
          <a:custGeom>
            <a:avLst/>
            <a:gdLst/>
            <a:ahLst/>
            <a:cxnLst/>
            <a:rect l="l" t="t" r="r" b="b"/>
            <a:pathLst>
              <a:path w="15654019">
                <a:moveTo>
                  <a:pt x="0" y="0"/>
                </a:moveTo>
                <a:lnTo>
                  <a:pt x="15653973" y="0"/>
                </a:lnTo>
              </a:path>
            </a:pathLst>
          </a:custGeom>
          <a:ln w="10470">
            <a:solidFill>
              <a:srgbClr val="4243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41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1066960" cy="7299718"/>
          </a:xfrm>
        </p:spPr>
        <p:txBody>
          <a:bodyPr lIns="0" tIns="0" rIns="0" bIns="0"/>
          <a:lstStyle>
            <a:lvl1pPr>
              <a:defRPr sz="4800" b="1" i="0">
                <a:solidFill>
                  <a:srgbClr val="42434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35E1FBD-BE4E-42E8-97D2-6A505E7485BD}" type="datetime4">
              <a:rPr lang="en-US" smtClean="0"/>
              <a:t>May 30, 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309850" y="10517696"/>
            <a:ext cx="1960246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object 2"/>
          <p:cNvGrpSpPr/>
          <p:nvPr userDrawn="1"/>
        </p:nvGrpSpPr>
        <p:grpSpPr>
          <a:xfrm>
            <a:off x="12504477" y="-5235"/>
            <a:ext cx="7605395" cy="11319510"/>
            <a:chOff x="12504477" y="-5235"/>
            <a:chExt cx="7605395" cy="11319510"/>
          </a:xfrm>
        </p:grpSpPr>
        <p:sp>
          <p:nvSpPr>
            <p:cNvPr id="18" name="object 3"/>
            <p:cNvSpPr/>
            <p:nvPr/>
          </p:nvSpPr>
          <p:spPr>
            <a:xfrm>
              <a:off x="18581972" y="7259278"/>
              <a:ext cx="1522730" cy="4049395"/>
            </a:xfrm>
            <a:custGeom>
              <a:avLst/>
              <a:gdLst/>
              <a:ahLst/>
              <a:cxnLst/>
              <a:rect l="l" t="t" r="r" b="b"/>
              <a:pathLst>
                <a:path w="1522730" h="4049395">
                  <a:moveTo>
                    <a:pt x="924453" y="4049277"/>
                  </a:moveTo>
                  <a:lnTo>
                    <a:pt x="1522126" y="3452910"/>
                  </a:lnTo>
                </a:path>
                <a:path w="1522730" h="4049395">
                  <a:moveTo>
                    <a:pt x="1522126" y="0"/>
                  </a:moveTo>
                  <a:lnTo>
                    <a:pt x="1495079" y="27054"/>
                  </a:lnTo>
                  <a:lnTo>
                    <a:pt x="1454015" y="68130"/>
                  </a:lnTo>
                  <a:lnTo>
                    <a:pt x="1413000" y="109161"/>
                  </a:lnTo>
                  <a:lnTo>
                    <a:pt x="1372037" y="150142"/>
                  </a:lnTo>
                  <a:lnTo>
                    <a:pt x="1331129" y="191070"/>
                  </a:lnTo>
                  <a:lnTo>
                    <a:pt x="1290281" y="231941"/>
                  </a:lnTo>
                  <a:lnTo>
                    <a:pt x="1249496" y="272751"/>
                  </a:lnTo>
                  <a:lnTo>
                    <a:pt x="1208777" y="313498"/>
                  </a:lnTo>
                  <a:lnTo>
                    <a:pt x="1168129" y="354176"/>
                  </a:lnTo>
                  <a:lnTo>
                    <a:pt x="1127555" y="394782"/>
                  </a:lnTo>
                  <a:lnTo>
                    <a:pt x="1087059" y="435312"/>
                  </a:lnTo>
                  <a:lnTo>
                    <a:pt x="1046645" y="475763"/>
                  </a:lnTo>
                  <a:lnTo>
                    <a:pt x="1006316" y="516131"/>
                  </a:lnTo>
                  <a:lnTo>
                    <a:pt x="966077" y="556412"/>
                  </a:lnTo>
                  <a:lnTo>
                    <a:pt x="925930" y="596603"/>
                  </a:lnTo>
                  <a:lnTo>
                    <a:pt x="885880" y="636699"/>
                  </a:lnTo>
                  <a:lnTo>
                    <a:pt x="845931" y="676697"/>
                  </a:lnTo>
                  <a:lnTo>
                    <a:pt x="806086" y="716593"/>
                  </a:lnTo>
                  <a:lnTo>
                    <a:pt x="766348" y="756383"/>
                  </a:lnTo>
                  <a:lnTo>
                    <a:pt x="726722" y="796064"/>
                  </a:lnTo>
                  <a:lnTo>
                    <a:pt x="687211" y="835632"/>
                  </a:lnTo>
                  <a:lnTo>
                    <a:pt x="647820" y="875083"/>
                  </a:lnTo>
                  <a:lnTo>
                    <a:pt x="608551" y="914413"/>
                  </a:lnTo>
                  <a:lnTo>
                    <a:pt x="569409" y="953619"/>
                  </a:lnTo>
                  <a:lnTo>
                    <a:pt x="530397" y="992697"/>
                  </a:lnTo>
                  <a:lnTo>
                    <a:pt x="491519" y="1031642"/>
                  </a:lnTo>
                  <a:lnTo>
                    <a:pt x="452779" y="1070453"/>
                  </a:lnTo>
                  <a:lnTo>
                    <a:pt x="414180" y="1109123"/>
                  </a:lnTo>
                  <a:lnTo>
                    <a:pt x="375727" y="1147651"/>
                  </a:lnTo>
                  <a:lnTo>
                    <a:pt x="337422" y="1186031"/>
                  </a:lnTo>
                  <a:lnTo>
                    <a:pt x="299270" y="1224261"/>
                  </a:lnTo>
                  <a:lnTo>
                    <a:pt x="261275" y="1262336"/>
                  </a:lnTo>
                  <a:lnTo>
                    <a:pt x="223439" y="1300253"/>
                  </a:lnTo>
                  <a:lnTo>
                    <a:pt x="185768" y="1338009"/>
                  </a:lnTo>
                  <a:lnTo>
                    <a:pt x="148264" y="1375598"/>
                  </a:lnTo>
                  <a:lnTo>
                    <a:pt x="110932" y="1413018"/>
                  </a:lnTo>
                  <a:lnTo>
                    <a:pt x="73774" y="1450265"/>
                  </a:lnTo>
                  <a:lnTo>
                    <a:pt x="36796" y="1487335"/>
                  </a:lnTo>
                  <a:lnTo>
                    <a:pt x="0" y="1524224"/>
                  </a:lnTo>
                  <a:lnTo>
                    <a:pt x="0" y="4049277"/>
                  </a:lnTo>
                </a:path>
              </a:pathLst>
            </a:custGeom>
            <a:ln w="10470">
              <a:solidFill>
                <a:srgbClr val="08679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4"/>
            <p:cNvSpPr/>
            <p:nvPr/>
          </p:nvSpPr>
          <p:spPr>
            <a:xfrm>
              <a:off x="15562778" y="4539671"/>
              <a:ext cx="4541520" cy="2797810"/>
            </a:xfrm>
            <a:custGeom>
              <a:avLst/>
              <a:gdLst/>
              <a:ahLst/>
              <a:cxnLst/>
              <a:rect l="l" t="t" r="r" b="b"/>
              <a:pathLst>
                <a:path w="4541519" h="2797809">
                  <a:moveTo>
                    <a:pt x="0" y="1083284"/>
                  </a:moveTo>
                  <a:lnTo>
                    <a:pt x="30009" y="1112163"/>
                  </a:lnTo>
                  <a:lnTo>
                    <a:pt x="62750" y="1143777"/>
                  </a:lnTo>
                  <a:lnTo>
                    <a:pt x="98354" y="1178258"/>
                  </a:lnTo>
                  <a:lnTo>
                    <a:pt x="136951" y="1215736"/>
                  </a:lnTo>
                  <a:lnTo>
                    <a:pt x="178671" y="1256344"/>
                  </a:lnTo>
                  <a:lnTo>
                    <a:pt x="223643" y="1300214"/>
                  </a:lnTo>
                  <a:lnTo>
                    <a:pt x="271999" y="1347475"/>
                  </a:lnTo>
                  <a:lnTo>
                    <a:pt x="323868" y="1398261"/>
                  </a:lnTo>
                  <a:lnTo>
                    <a:pt x="351161" y="1425016"/>
                  </a:lnTo>
                  <a:lnTo>
                    <a:pt x="379381" y="1452702"/>
                  </a:lnTo>
                  <a:lnTo>
                    <a:pt x="408544" y="1481335"/>
                  </a:lnTo>
                  <a:lnTo>
                    <a:pt x="438667" y="1510931"/>
                  </a:lnTo>
                  <a:lnTo>
                    <a:pt x="469766" y="1541506"/>
                  </a:lnTo>
                  <a:lnTo>
                    <a:pt x="501857" y="1573078"/>
                  </a:lnTo>
                  <a:lnTo>
                    <a:pt x="534957" y="1605662"/>
                  </a:lnTo>
                  <a:lnTo>
                    <a:pt x="569082" y="1639275"/>
                  </a:lnTo>
                  <a:lnTo>
                    <a:pt x="604247" y="1673934"/>
                  </a:lnTo>
                  <a:lnTo>
                    <a:pt x="640470" y="1709654"/>
                  </a:lnTo>
                  <a:lnTo>
                    <a:pt x="677766" y="1746453"/>
                  </a:lnTo>
                  <a:lnTo>
                    <a:pt x="716153" y="1784346"/>
                  </a:lnTo>
                  <a:lnTo>
                    <a:pt x="755645" y="1823351"/>
                  </a:lnTo>
                  <a:lnTo>
                    <a:pt x="796260" y="1863483"/>
                  </a:lnTo>
                  <a:lnTo>
                    <a:pt x="838013" y="1904760"/>
                  </a:lnTo>
                  <a:lnTo>
                    <a:pt x="880921" y="1947197"/>
                  </a:lnTo>
                  <a:lnTo>
                    <a:pt x="925001" y="1990811"/>
                  </a:lnTo>
                  <a:lnTo>
                    <a:pt x="970268" y="2035618"/>
                  </a:lnTo>
                  <a:lnTo>
                    <a:pt x="1016738" y="2081635"/>
                  </a:lnTo>
                  <a:lnTo>
                    <a:pt x="1064429" y="2128878"/>
                  </a:lnTo>
                  <a:lnTo>
                    <a:pt x="1113356" y="2177364"/>
                  </a:lnTo>
                  <a:lnTo>
                    <a:pt x="1163536" y="2227109"/>
                  </a:lnTo>
                  <a:lnTo>
                    <a:pt x="1214984" y="2278130"/>
                  </a:lnTo>
                  <a:lnTo>
                    <a:pt x="1267717" y="2330443"/>
                  </a:lnTo>
                  <a:lnTo>
                    <a:pt x="1321752" y="2384064"/>
                  </a:lnTo>
                  <a:lnTo>
                    <a:pt x="1377104" y="2439010"/>
                  </a:lnTo>
                  <a:lnTo>
                    <a:pt x="1433791" y="2495298"/>
                  </a:lnTo>
                  <a:lnTo>
                    <a:pt x="1491827" y="2552943"/>
                  </a:lnTo>
                  <a:lnTo>
                    <a:pt x="1551230" y="2611963"/>
                  </a:lnTo>
                  <a:lnTo>
                    <a:pt x="1612016" y="2672373"/>
                  </a:lnTo>
                  <a:lnTo>
                    <a:pt x="1674200" y="2734190"/>
                  </a:lnTo>
                  <a:lnTo>
                    <a:pt x="1737800" y="2797431"/>
                  </a:lnTo>
                  <a:lnTo>
                    <a:pt x="4541321" y="0"/>
                  </a:lnTo>
                </a:path>
              </a:pathLst>
            </a:custGeom>
            <a:ln w="10470">
              <a:solidFill>
                <a:srgbClr val="08679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5"/>
            <p:cNvSpPr/>
            <p:nvPr/>
          </p:nvSpPr>
          <p:spPr>
            <a:xfrm>
              <a:off x="12509713" y="0"/>
              <a:ext cx="5993765" cy="4246880"/>
            </a:xfrm>
            <a:custGeom>
              <a:avLst/>
              <a:gdLst/>
              <a:ahLst/>
              <a:cxnLst/>
              <a:rect l="l" t="t" r="r" b="b"/>
              <a:pathLst>
                <a:path w="5993765" h="4246880">
                  <a:moveTo>
                    <a:pt x="0" y="2532347"/>
                  </a:moveTo>
                  <a:lnTo>
                    <a:pt x="30007" y="2561229"/>
                  </a:lnTo>
                  <a:lnTo>
                    <a:pt x="62748" y="2592845"/>
                  </a:lnTo>
                  <a:lnTo>
                    <a:pt x="98350" y="2627327"/>
                  </a:lnTo>
                  <a:lnTo>
                    <a:pt x="136946" y="2664807"/>
                  </a:lnTo>
                  <a:lnTo>
                    <a:pt x="178664" y="2705417"/>
                  </a:lnTo>
                  <a:lnTo>
                    <a:pt x="223636" y="2749287"/>
                  </a:lnTo>
                  <a:lnTo>
                    <a:pt x="271990" y="2796549"/>
                  </a:lnTo>
                  <a:lnTo>
                    <a:pt x="323859" y="2847336"/>
                  </a:lnTo>
                  <a:lnTo>
                    <a:pt x="351151" y="2874092"/>
                  </a:lnTo>
                  <a:lnTo>
                    <a:pt x="379370" y="2901778"/>
                  </a:lnTo>
                  <a:lnTo>
                    <a:pt x="408533" y="2930410"/>
                  </a:lnTo>
                  <a:lnTo>
                    <a:pt x="438656" y="2960006"/>
                  </a:lnTo>
                  <a:lnTo>
                    <a:pt x="469754" y="2990582"/>
                  </a:lnTo>
                  <a:lnTo>
                    <a:pt x="501845" y="3022154"/>
                  </a:lnTo>
                  <a:lnTo>
                    <a:pt x="534944" y="3054738"/>
                  </a:lnTo>
                  <a:lnTo>
                    <a:pt x="569069" y="3088351"/>
                  </a:lnTo>
                  <a:lnTo>
                    <a:pt x="604234" y="3123010"/>
                  </a:lnTo>
                  <a:lnTo>
                    <a:pt x="640456" y="3158730"/>
                  </a:lnTo>
                  <a:lnTo>
                    <a:pt x="677752" y="3195529"/>
                  </a:lnTo>
                  <a:lnTo>
                    <a:pt x="716138" y="3233422"/>
                  </a:lnTo>
                  <a:lnTo>
                    <a:pt x="755631" y="3272427"/>
                  </a:lnTo>
                  <a:lnTo>
                    <a:pt x="796245" y="3312559"/>
                  </a:lnTo>
                  <a:lnTo>
                    <a:pt x="837998" y="3353835"/>
                  </a:lnTo>
                  <a:lnTo>
                    <a:pt x="880907" y="3396272"/>
                  </a:lnTo>
                  <a:lnTo>
                    <a:pt x="924986" y="3439886"/>
                  </a:lnTo>
                  <a:lnTo>
                    <a:pt x="970253" y="3484693"/>
                  </a:lnTo>
                  <a:lnTo>
                    <a:pt x="1016724" y="3530710"/>
                  </a:lnTo>
                  <a:lnTo>
                    <a:pt x="1064414" y="3577953"/>
                  </a:lnTo>
                  <a:lnTo>
                    <a:pt x="1113341" y="3626439"/>
                  </a:lnTo>
                  <a:lnTo>
                    <a:pt x="1163521" y="3676184"/>
                  </a:lnTo>
                  <a:lnTo>
                    <a:pt x="1214970" y="3727204"/>
                  </a:lnTo>
                  <a:lnTo>
                    <a:pt x="1267703" y="3779517"/>
                  </a:lnTo>
                  <a:lnTo>
                    <a:pt x="1321738" y="3833138"/>
                  </a:lnTo>
                  <a:lnTo>
                    <a:pt x="1377091" y="3888084"/>
                  </a:lnTo>
                  <a:lnTo>
                    <a:pt x="1433778" y="3944371"/>
                  </a:lnTo>
                  <a:lnTo>
                    <a:pt x="1491815" y="4002017"/>
                  </a:lnTo>
                  <a:lnTo>
                    <a:pt x="1551218" y="4061036"/>
                  </a:lnTo>
                  <a:lnTo>
                    <a:pt x="1612004" y="4121446"/>
                  </a:lnTo>
                  <a:lnTo>
                    <a:pt x="1674189" y="4183264"/>
                  </a:lnTo>
                  <a:lnTo>
                    <a:pt x="1737790" y="4246504"/>
                  </a:lnTo>
                  <a:lnTo>
                    <a:pt x="5993548" y="0"/>
                  </a:lnTo>
                </a:path>
                <a:path w="5993765" h="4246880">
                  <a:moveTo>
                    <a:pt x="2531591" y="0"/>
                  </a:moveTo>
                  <a:lnTo>
                    <a:pt x="2464124" y="67374"/>
                  </a:lnTo>
                  <a:lnTo>
                    <a:pt x="2421622" y="109822"/>
                  </a:lnTo>
                  <a:lnTo>
                    <a:pt x="2379062" y="152330"/>
                  </a:lnTo>
                  <a:lnTo>
                    <a:pt x="2336447" y="194896"/>
                  </a:lnTo>
                  <a:lnTo>
                    <a:pt x="2293781" y="237515"/>
                  </a:lnTo>
                  <a:lnTo>
                    <a:pt x="2251067" y="280185"/>
                  </a:lnTo>
                  <a:lnTo>
                    <a:pt x="2208307" y="322903"/>
                  </a:lnTo>
                  <a:lnTo>
                    <a:pt x="2165505" y="365665"/>
                  </a:lnTo>
                  <a:lnTo>
                    <a:pt x="2122664" y="408469"/>
                  </a:lnTo>
                  <a:lnTo>
                    <a:pt x="2079787" y="451311"/>
                  </a:lnTo>
                  <a:lnTo>
                    <a:pt x="2036878" y="494189"/>
                  </a:lnTo>
                  <a:lnTo>
                    <a:pt x="1993939" y="537098"/>
                  </a:lnTo>
                  <a:lnTo>
                    <a:pt x="1950973" y="580037"/>
                  </a:lnTo>
                  <a:lnTo>
                    <a:pt x="1907984" y="623001"/>
                  </a:lnTo>
                  <a:lnTo>
                    <a:pt x="1864975" y="665988"/>
                  </a:lnTo>
                  <a:lnTo>
                    <a:pt x="1821949" y="708994"/>
                  </a:lnTo>
                  <a:lnTo>
                    <a:pt x="1778909" y="752017"/>
                  </a:lnTo>
                  <a:lnTo>
                    <a:pt x="1735858" y="795053"/>
                  </a:lnTo>
                  <a:lnTo>
                    <a:pt x="1692799" y="838099"/>
                  </a:lnTo>
                  <a:lnTo>
                    <a:pt x="1649736" y="881152"/>
                  </a:lnTo>
                  <a:lnTo>
                    <a:pt x="1606671" y="924210"/>
                  </a:lnTo>
                  <a:lnTo>
                    <a:pt x="1563608" y="967267"/>
                  </a:lnTo>
                  <a:lnTo>
                    <a:pt x="1520549" y="1010323"/>
                  </a:lnTo>
                  <a:lnTo>
                    <a:pt x="1477499" y="1053373"/>
                  </a:lnTo>
                  <a:lnTo>
                    <a:pt x="1434459" y="1096415"/>
                  </a:lnTo>
                  <a:lnTo>
                    <a:pt x="1391434" y="1139444"/>
                  </a:lnTo>
                  <a:lnTo>
                    <a:pt x="1348426" y="1182459"/>
                  </a:lnTo>
                  <a:lnTo>
                    <a:pt x="1305438" y="1225456"/>
                  </a:lnTo>
                  <a:lnTo>
                    <a:pt x="1262474" y="1268432"/>
                  </a:lnTo>
                  <a:lnTo>
                    <a:pt x="1219537" y="1311383"/>
                  </a:lnTo>
                  <a:lnTo>
                    <a:pt x="1176629" y="1354307"/>
                  </a:lnTo>
                  <a:lnTo>
                    <a:pt x="1133754" y="1397200"/>
                  </a:lnTo>
                  <a:lnTo>
                    <a:pt x="1090916" y="1440060"/>
                  </a:lnTo>
                  <a:lnTo>
                    <a:pt x="1048116" y="1482883"/>
                  </a:lnTo>
                  <a:lnTo>
                    <a:pt x="1005359" y="1525666"/>
                  </a:lnTo>
                  <a:lnTo>
                    <a:pt x="962647" y="1568406"/>
                  </a:lnTo>
                  <a:lnTo>
                    <a:pt x="919984" y="1611100"/>
                  </a:lnTo>
                  <a:lnTo>
                    <a:pt x="877372" y="1653745"/>
                  </a:lnTo>
                  <a:lnTo>
                    <a:pt x="834815" y="1696337"/>
                  </a:lnTo>
                  <a:lnTo>
                    <a:pt x="792317" y="1738873"/>
                  </a:lnTo>
                  <a:lnTo>
                    <a:pt x="749879" y="1781351"/>
                  </a:lnTo>
                  <a:lnTo>
                    <a:pt x="707505" y="1823767"/>
                  </a:lnTo>
                  <a:lnTo>
                    <a:pt x="665199" y="1866118"/>
                  </a:lnTo>
                  <a:lnTo>
                    <a:pt x="622963" y="1908401"/>
                  </a:lnTo>
                  <a:lnTo>
                    <a:pt x="580800" y="1950613"/>
                  </a:lnTo>
                  <a:lnTo>
                    <a:pt x="538714" y="1992750"/>
                  </a:lnTo>
                  <a:lnTo>
                    <a:pt x="496709" y="2034810"/>
                  </a:lnTo>
                  <a:lnTo>
                    <a:pt x="454786" y="2076790"/>
                  </a:lnTo>
                  <a:lnTo>
                    <a:pt x="412949" y="2118685"/>
                  </a:lnTo>
                  <a:lnTo>
                    <a:pt x="371201" y="2160494"/>
                  </a:lnTo>
                  <a:lnTo>
                    <a:pt x="329545" y="2202213"/>
                  </a:lnTo>
                  <a:lnTo>
                    <a:pt x="287985" y="2243838"/>
                  </a:lnTo>
                  <a:lnTo>
                    <a:pt x="246524" y="2285368"/>
                  </a:lnTo>
                  <a:lnTo>
                    <a:pt x="205164" y="2326798"/>
                  </a:lnTo>
                  <a:lnTo>
                    <a:pt x="163909" y="2368125"/>
                  </a:lnTo>
                  <a:lnTo>
                    <a:pt x="122762" y="2409347"/>
                  </a:lnTo>
                  <a:lnTo>
                    <a:pt x="81726" y="2450460"/>
                  </a:lnTo>
                  <a:lnTo>
                    <a:pt x="40804" y="2491461"/>
                  </a:lnTo>
                  <a:lnTo>
                    <a:pt x="0" y="2532347"/>
                  </a:lnTo>
                </a:path>
              </a:pathLst>
            </a:custGeom>
            <a:ln w="10470">
              <a:solidFill>
                <a:srgbClr val="08679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6"/>
            <p:cNvSpPr/>
            <p:nvPr/>
          </p:nvSpPr>
          <p:spPr>
            <a:xfrm>
              <a:off x="15562778" y="1087273"/>
              <a:ext cx="4541520" cy="4535805"/>
            </a:xfrm>
            <a:custGeom>
              <a:avLst/>
              <a:gdLst/>
              <a:ahLst/>
              <a:cxnLst/>
              <a:rect l="l" t="t" r="r" b="b"/>
              <a:pathLst>
                <a:path w="4541519" h="4535805">
                  <a:moveTo>
                    <a:pt x="4541321" y="0"/>
                  </a:moveTo>
                  <a:lnTo>
                    <a:pt x="4481961" y="59037"/>
                  </a:lnTo>
                  <a:lnTo>
                    <a:pt x="4446549" y="94263"/>
                  </a:lnTo>
                  <a:lnTo>
                    <a:pt x="4410919" y="129710"/>
                  </a:lnTo>
                  <a:lnTo>
                    <a:pt x="4375075" y="165373"/>
                  </a:lnTo>
                  <a:lnTo>
                    <a:pt x="4339020" y="201249"/>
                  </a:lnTo>
                  <a:lnTo>
                    <a:pt x="4302757" y="237336"/>
                  </a:lnTo>
                  <a:lnTo>
                    <a:pt x="4266290" y="273630"/>
                  </a:lnTo>
                  <a:lnTo>
                    <a:pt x="4229621" y="310129"/>
                  </a:lnTo>
                  <a:lnTo>
                    <a:pt x="4192754" y="346828"/>
                  </a:lnTo>
                  <a:lnTo>
                    <a:pt x="4155691" y="383726"/>
                  </a:lnTo>
                  <a:lnTo>
                    <a:pt x="4118436" y="420818"/>
                  </a:lnTo>
                  <a:lnTo>
                    <a:pt x="4080993" y="458102"/>
                  </a:lnTo>
                  <a:lnTo>
                    <a:pt x="4043363" y="495574"/>
                  </a:lnTo>
                  <a:lnTo>
                    <a:pt x="4005551" y="533232"/>
                  </a:lnTo>
                  <a:lnTo>
                    <a:pt x="3967559" y="571073"/>
                  </a:lnTo>
                  <a:lnTo>
                    <a:pt x="3929390" y="609092"/>
                  </a:lnTo>
                  <a:lnTo>
                    <a:pt x="3891048" y="647287"/>
                  </a:lnTo>
                  <a:lnTo>
                    <a:pt x="3852536" y="685656"/>
                  </a:lnTo>
                  <a:lnTo>
                    <a:pt x="3813857" y="724194"/>
                  </a:lnTo>
                  <a:lnTo>
                    <a:pt x="3775013" y="762898"/>
                  </a:lnTo>
                  <a:lnTo>
                    <a:pt x="3736009" y="801767"/>
                  </a:lnTo>
                  <a:lnTo>
                    <a:pt x="3696847" y="840795"/>
                  </a:lnTo>
                  <a:lnTo>
                    <a:pt x="3657530" y="879981"/>
                  </a:lnTo>
                  <a:lnTo>
                    <a:pt x="3618062" y="919321"/>
                  </a:lnTo>
                  <a:lnTo>
                    <a:pt x="3578445" y="958812"/>
                  </a:lnTo>
                  <a:lnTo>
                    <a:pt x="3538683" y="998451"/>
                  </a:lnTo>
                  <a:lnTo>
                    <a:pt x="3498779" y="1038235"/>
                  </a:lnTo>
                  <a:lnTo>
                    <a:pt x="3458736" y="1078160"/>
                  </a:lnTo>
                  <a:lnTo>
                    <a:pt x="3418557" y="1118223"/>
                  </a:lnTo>
                  <a:lnTo>
                    <a:pt x="3378246" y="1158422"/>
                  </a:lnTo>
                  <a:lnTo>
                    <a:pt x="3337804" y="1198754"/>
                  </a:lnTo>
                  <a:lnTo>
                    <a:pt x="3297237" y="1239214"/>
                  </a:lnTo>
                  <a:lnTo>
                    <a:pt x="3256545" y="1279800"/>
                  </a:lnTo>
                  <a:lnTo>
                    <a:pt x="3215734" y="1320509"/>
                  </a:lnTo>
                  <a:lnTo>
                    <a:pt x="3174805" y="1361338"/>
                  </a:lnTo>
                  <a:lnTo>
                    <a:pt x="3133763" y="1402283"/>
                  </a:lnTo>
                  <a:lnTo>
                    <a:pt x="3092609" y="1443342"/>
                  </a:lnTo>
                  <a:lnTo>
                    <a:pt x="3051348" y="1484511"/>
                  </a:lnTo>
                  <a:lnTo>
                    <a:pt x="3009982" y="1525787"/>
                  </a:lnTo>
                  <a:lnTo>
                    <a:pt x="2968515" y="1567167"/>
                  </a:lnTo>
                  <a:lnTo>
                    <a:pt x="2926949" y="1608649"/>
                  </a:lnTo>
                  <a:lnTo>
                    <a:pt x="2885288" y="1650228"/>
                  </a:lnTo>
                  <a:lnTo>
                    <a:pt x="2843535" y="1691901"/>
                  </a:lnTo>
                  <a:lnTo>
                    <a:pt x="2801693" y="1733666"/>
                  </a:lnTo>
                  <a:lnTo>
                    <a:pt x="2759765" y="1775520"/>
                  </a:lnTo>
                  <a:lnTo>
                    <a:pt x="2717754" y="1817459"/>
                  </a:lnTo>
                  <a:lnTo>
                    <a:pt x="2675664" y="1859480"/>
                  </a:lnTo>
                  <a:lnTo>
                    <a:pt x="2633497" y="1901580"/>
                  </a:lnTo>
                  <a:lnTo>
                    <a:pt x="2591257" y="1943756"/>
                  </a:lnTo>
                  <a:lnTo>
                    <a:pt x="2548946" y="1986004"/>
                  </a:lnTo>
                  <a:lnTo>
                    <a:pt x="2506569" y="2028322"/>
                  </a:lnTo>
                  <a:lnTo>
                    <a:pt x="2464127" y="2070707"/>
                  </a:lnTo>
                  <a:lnTo>
                    <a:pt x="2421625" y="2113155"/>
                  </a:lnTo>
                  <a:lnTo>
                    <a:pt x="2379065" y="2155663"/>
                  </a:lnTo>
                  <a:lnTo>
                    <a:pt x="2336450" y="2198229"/>
                  </a:lnTo>
                  <a:lnTo>
                    <a:pt x="2293784" y="2240848"/>
                  </a:lnTo>
                  <a:lnTo>
                    <a:pt x="2251069" y="2283518"/>
                  </a:lnTo>
                  <a:lnTo>
                    <a:pt x="2208309" y="2326236"/>
                  </a:lnTo>
                  <a:lnTo>
                    <a:pt x="2165507" y="2368999"/>
                  </a:lnTo>
                  <a:lnTo>
                    <a:pt x="2122666" y="2411803"/>
                  </a:lnTo>
                  <a:lnTo>
                    <a:pt x="2079790" y="2454645"/>
                  </a:lnTo>
                  <a:lnTo>
                    <a:pt x="2036880" y="2497522"/>
                  </a:lnTo>
                  <a:lnTo>
                    <a:pt x="1993941" y="2540432"/>
                  </a:lnTo>
                  <a:lnTo>
                    <a:pt x="1950975" y="2583370"/>
                  </a:lnTo>
                  <a:lnTo>
                    <a:pt x="1907986" y="2626335"/>
                  </a:lnTo>
                  <a:lnTo>
                    <a:pt x="1864977" y="2669322"/>
                  </a:lnTo>
                  <a:lnTo>
                    <a:pt x="1821951" y="2712328"/>
                  </a:lnTo>
                  <a:lnTo>
                    <a:pt x="1778911" y="2755351"/>
                  </a:lnTo>
                  <a:lnTo>
                    <a:pt x="1735859" y="2798387"/>
                  </a:lnTo>
                  <a:lnTo>
                    <a:pt x="1692801" y="2841433"/>
                  </a:lnTo>
                  <a:lnTo>
                    <a:pt x="1649737" y="2884487"/>
                  </a:lnTo>
                  <a:lnTo>
                    <a:pt x="1606672" y="2927544"/>
                  </a:lnTo>
                  <a:lnTo>
                    <a:pt x="1563609" y="2970602"/>
                  </a:lnTo>
                  <a:lnTo>
                    <a:pt x="1520551" y="3013658"/>
                  </a:lnTo>
                  <a:lnTo>
                    <a:pt x="1477500" y="3056708"/>
                  </a:lnTo>
                  <a:lnTo>
                    <a:pt x="1434460" y="3099749"/>
                  </a:lnTo>
                  <a:lnTo>
                    <a:pt x="1391435" y="3142779"/>
                  </a:lnTo>
                  <a:lnTo>
                    <a:pt x="1348427" y="3185794"/>
                  </a:lnTo>
                  <a:lnTo>
                    <a:pt x="1305439" y="3228791"/>
                  </a:lnTo>
                  <a:lnTo>
                    <a:pt x="1262475" y="3271767"/>
                  </a:lnTo>
                  <a:lnTo>
                    <a:pt x="1219538" y="3314718"/>
                  </a:lnTo>
                  <a:lnTo>
                    <a:pt x="1176630" y="3357642"/>
                  </a:lnTo>
                  <a:lnTo>
                    <a:pt x="1133755" y="3400536"/>
                  </a:lnTo>
                  <a:lnTo>
                    <a:pt x="1090916" y="3443395"/>
                  </a:lnTo>
                  <a:lnTo>
                    <a:pt x="1048117" y="3486218"/>
                  </a:lnTo>
                  <a:lnTo>
                    <a:pt x="1005360" y="3529002"/>
                  </a:lnTo>
                  <a:lnTo>
                    <a:pt x="962648" y="3571742"/>
                  </a:lnTo>
                  <a:lnTo>
                    <a:pt x="919984" y="3614436"/>
                  </a:lnTo>
                  <a:lnTo>
                    <a:pt x="877373" y="3657080"/>
                  </a:lnTo>
                  <a:lnTo>
                    <a:pt x="834816" y="3699672"/>
                  </a:lnTo>
                  <a:lnTo>
                    <a:pt x="792317" y="3742209"/>
                  </a:lnTo>
                  <a:lnTo>
                    <a:pt x="749879" y="3784687"/>
                  </a:lnTo>
                  <a:lnTo>
                    <a:pt x="707505" y="3827103"/>
                  </a:lnTo>
                  <a:lnTo>
                    <a:pt x="665199" y="3869454"/>
                  </a:lnTo>
                  <a:lnTo>
                    <a:pt x="622963" y="3911737"/>
                  </a:lnTo>
                  <a:lnTo>
                    <a:pt x="580800" y="3953949"/>
                  </a:lnTo>
                  <a:lnTo>
                    <a:pt x="538715" y="3996086"/>
                  </a:lnTo>
                  <a:lnTo>
                    <a:pt x="496709" y="4038146"/>
                  </a:lnTo>
                  <a:lnTo>
                    <a:pt x="454786" y="4080125"/>
                  </a:lnTo>
                  <a:lnTo>
                    <a:pt x="412949" y="4122021"/>
                  </a:lnTo>
                  <a:lnTo>
                    <a:pt x="371201" y="4163830"/>
                  </a:lnTo>
                  <a:lnTo>
                    <a:pt x="329545" y="4205548"/>
                  </a:lnTo>
                  <a:lnTo>
                    <a:pt x="287985" y="4247174"/>
                  </a:lnTo>
                  <a:lnTo>
                    <a:pt x="246524" y="4288703"/>
                  </a:lnTo>
                  <a:lnTo>
                    <a:pt x="205164" y="4330133"/>
                  </a:lnTo>
                  <a:lnTo>
                    <a:pt x="163909" y="4371461"/>
                  </a:lnTo>
                  <a:lnTo>
                    <a:pt x="122762" y="4412683"/>
                  </a:lnTo>
                  <a:lnTo>
                    <a:pt x="81726" y="4453796"/>
                  </a:lnTo>
                  <a:lnTo>
                    <a:pt x="40804" y="4494797"/>
                  </a:lnTo>
                  <a:lnTo>
                    <a:pt x="0" y="4535683"/>
                  </a:lnTo>
                </a:path>
              </a:pathLst>
            </a:custGeom>
            <a:ln w="10470">
              <a:solidFill>
                <a:srgbClr val="08679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Picture 13" descr="Enova Power Logo" title="Enova Pow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" y="304375"/>
            <a:ext cx="2938912" cy="1653138"/>
          </a:xfrm>
          <a:prstGeom prst="rect">
            <a:avLst/>
          </a:prstGeom>
        </p:spPr>
      </p:pic>
      <p:sp>
        <p:nvSpPr>
          <p:cNvPr id="15" name="bg object 20" descr="Dark grey horizonatal line in slide header" title="Dark grey horizonatal line in slide header"/>
          <p:cNvSpPr/>
          <p:nvPr userDrawn="1"/>
        </p:nvSpPr>
        <p:spPr>
          <a:xfrm>
            <a:off x="3664810" y="1130944"/>
            <a:ext cx="15654019" cy="0"/>
          </a:xfrm>
          <a:custGeom>
            <a:avLst/>
            <a:gdLst/>
            <a:ahLst/>
            <a:cxnLst/>
            <a:rect l="l" t="t" r="r" b="b"/>
            <a:pathLst>
              <a:path w="15654019">
                <a:moveTo>
                  <a:pt x="0" y="0"/>
                </a:moveTo>
                <a:lnTo>
                  <a:pt x="15653973" y="0"/>
                </a:lnTo>
              </a:path>
            </a:pathLst>
          </a:custGeom>
          <a:ln w="10470">
            <a:solidFill>
              <a:srgbClr val="4243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9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6347459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424343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5752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2" r:id="rId3"/>
    <p:sldLayoutId id="2147483672" r:id="rId4"/>
    <p:sldLayoutId id="2147483668" r:id="rId5"/>
    <p:sldLayoutId id="2147483674" r:id="rId6"/>
    <p:sldLayoutId id="2147483666" r:id="rId7"/>
    <p:sldLayoutId id="2147483667" r:id="rId8"/>
    <p:sldLayoutId id="2147483673" r:id="rId9"/>
    <p:sldLayoutId id="2147483663" r:id="rId10"/>
    <p:sldLayoutId id="2147483669" r:id="rId11"/>
  </p:sldLayoutIdLst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67874" y="7137407"/>
            <a:ext cx="10914924" cy="1231106"/>
          </a:xfrm>
        </p:spPr>
        <p:txBody>
          <a:bodyPr/>
          <a:lstStyle/>
          <a:p>
            <a:r>
              <a:rPr lang="en-CA" sz="4000" b="1" dirty="0" smtClean="0"/>
              <a:t>WEBINAR:</a:t>
            </a:r>
            <a:br>
              <a:rPr lang="en-CA" sz="4000" b="1" dirty="0" smtClean="0"/>
            </a:br>
            <a:r>
              <a:rPr lang="en-CA" sz="4000" b="1" dirty="0" smtClean="0"/>
              <a:t>Make </a:t>
            </a:r>
            <a:r>
              <a:rPr lang="en-CA" sz="4000" b="1" dirty="0"/>
              <a:t>Your Project a Perfect Fit for Retrofit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167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Tips for a Successful Application Approval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5964518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Apply before you buy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Obtain a detailed quote – make/model and quantities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Measure where possible – remove subjectivity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Take before and after photos – QA/QC process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Keep your disposal receipts/records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94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Funding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195" y="3134395"/>
            <a:ext cx="16082010" cy="553997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b="1" dirty="0" smtClean="0"/>
              <a:t>Natural </a:t>
            </a:r>
            <a:r>
              <a:rPr lang="en-US" sz="4000" b="1" dirty="0" smtClean="0"/>
              <a:t>Resources Canada</a:t>
            </a:r>
          </a:p>
          <a:p>
            <a:pPr marL="457200" indent="-457200">
              <a:buFontTx/>
              <a:buChar char="-"/>
            </a:pPr>
            <a:r>
              <a:rPr lang="en-US" sz="4000" dirty="0" smtClean="0"/>
              <a:t>Zero Emission Vehicle Infrastructure Program (ZEVIP)</a:t>
            </a:r>
          </a:p>
          <a:p>
            <a:pPr marL="457200" indent="-457200">
              <a:buFontTx/>
              <a:buChar char="-"/>
            </a:pPr>
            <a:r>
              <a:rPr lang="en-US" sz="4000" dirty="0" smtClean="0"/>
              <a:t>Green Industrial Facilities and Manufacturing Program (GIFMP)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Clean Investment Tax Credits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/>
              <a:t>Enbridge </a:t>
            </a:r>
            <a:r>
              <a:rPr lang="en-US" sz="4000" b="1" dirty="0" smtClean="0"/>
              <a:t>Programs &amp; Incentives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/>
              <a:t>Region </a:t>
            </a:r>
            <a:r>
              <a:rPr lang="en-US" sz="4000" b="1" dirty="0"/>
              <a:t>of Waterloo </a:t>
            </a:r>
            <a:r>
              <a:rPr lang="en-US" sz="4000" b="1" dirty="0" smtClean="0"/>
              <a:t>Water Efficient Technology (W.E.T.) Program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650452" cy="738664"/>
          </a:xfrm>
        </p:spPr>
        <p:txBody>
          <a:bodyPr/>
          <a:lstStyle/>
          <a:p>
            <a:r>
              <a:rPr lang="en-CA" dirty="0" smtClean="0"/>
              <a:t>Additional Support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6155531"/>
          </a:xfrm>
        </p:spPr>
        <p:txBody>
          <a:bodyPr/>
          <a:lstStyle/>
          <a:p>
            <a:pPr marL="457200" indent="-4572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Single point of contact</a:t>
            </a:r>
          </a:p>
          <a:p>
            <a:pPr marL="457200" indent="-4572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Project planning and energy management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GHG </a:t>
            </a:r>
            <a:r>
              <a:rPr lang="en-US" sz="4000" dirty="0" smtClean="0"/>
              <a:t>reduction, net zero consultation</a:t>
            </a:r>
            <a:endParaRPr lang="en-US" sz="4000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Class A Global </a:t>
            </a:r>
            <a:r>
              <a:rPr lang="en-US" sz="4000" dirty="0" smtClean="0"/>
              <a:t>Adjustment mitigation </a:t>
            </a:r>
            <a:r>
              <a:rPr lang="en-US" sz="4000" dirty="0" smtClean="0"/>
              <a:t>strategies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Friendly reminders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106" y="4502547"/>
            <a:ext cx="16650452" cy="1477328"/>
          </a:xfrm>
        </p:spPr>
        <p:txBody>
          <a:bodyPr/>
          <a:lstStyle/>
          <a:p>
            <a:pPr algn="ctr"/>
            <a:r>
              <a:rPr lang="en-CA" sz="9600" dirty="0" smtClean="0"/>
              <a:t>Questions?</a:t>
            </a:r>
            <a:endParaRPr lang="en-CA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9DD077-98DE-0483-7014-DE71FE4D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650452" cy="738664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BDC2A1-F4D6-8555-D237-7CF5E2EB8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640175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 smtClean="0"/>
              <a:t>:00 pm</a:t>
            </a:r>
            <a:r>
              <a:rPr lang="en-US" b="1" dirty="0" smtClean="0"/>
              <a:t> – </a:t>
            </a:r>
            <a:r>
              <a:rPr lang="en-US" b="1" dirty="0" smtClean="0"/>
              <a:t>Welcome</a:t>
            </a:r>
          </a:p>
          <a:p>
            <a:endParaRPr lang="en-US" dirty="0" smtClean="0"/>
          </a:p>
          <a:p>
            <a:r>
              <a:rPr lang="en-US" b="1" dirty="0" smtClean="0"/>
              <a:t>1:05 </a:t>
            </a:r>
            <a:r>
              <a:rPr lang="en-US" b="1" dirty="0"/>
              <a:t>p</a:t>
            </a:r>
            <a:r>
              <a:rPr lang="en-US" b="1" dirty="0" smtClean="0"/>
              <a:t>m</a:t>
            </a:r>
            <a:r>
              <a:rPr lang="en-US" b="1" dirty="0" smtClean="0"/>
              <a:t> – </a:t>
            </a:r>
            <a:r>
              <a:rPr lang="en-US" b="1" dirty="0" smtClean="0"/>
              <a:t>Who is </a:t>
            </a:r>
            <a:r>
              <a:rPr lang="en-US" b="1" dirty="0" smtClean="0"/>
              <a:t>Enova Power – Refresher</a:t>
            </a:r>
          </a:p>
          <a:p>
            <a:r>
              <a:rPr lang="en-US" dirty="0"/>
              <a:t>	</a:t>
            </a:r>
            <a:r>
              <a:rPr lang="en-US" dirty="0" smtClean="0"/>
              <a:t>	 Jeff Quint, Manager, Innovation &amp; Communications, Enova</a:t>
            </a:r>
          </a:p>
          <a:p>
            <a:endParaRPr lang="en-US" dirty="0"/>
          </a:p>
          <a:p>
            <a:r>
              <a:rPr lang="en-US" b="1" dirty="0" smtClean="0"/>
              <a:t>1:10 pm –</a:t>
            </a:r>
            <a:r>
              <a:rPr lang="en-US" b="1" dirty="0"/>
              <a:t> Overview of Save on Energy </a:t>
            </a:r>
            <a:r>
              <a:rPr lang="en-US" b="1" dirty="0" smtClean="0"/>
              <a:t>Programs</a:t>
            </a:r>
          </a:p>
          <a:p>
            <a:r>
              <a:rPr lang="en-US" dirty="0"/>
              <a:t>	</a:t>
            </a:r>
            <a:r>
              <a:rPr lang="en-US" dirty="0" smtClean="0"/>
              <a:t>	 Nicole L. </a:t>
            </a:r>
            <a:r>
              <a:rPr lang="en-US" dirty="0" err="1" smtClean="0"/>
              <a:t>Hynum</a:t>
            </a:r>
            <a:r>
              <a:rPr lang="en-US" dirty="0" smtClean="0"/>
              <a:t>, Supervisor</a:t>
            </a:r>
            <a:r>
              <a:rPr lang="en-US" dirty="0"/>
              <a:t>, Business </a:t>
            </a:r>
            <a:r>
              <a:rPr lang="en-US" dirty="0" smtClean="0"/>
              <a:t>Development, IESO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1:40 pm</a:t>
            </a:r>
            <a:r>
              <a:rPr lang="en-US" b="1" dirty="0" smtClean="0"/>
              <a:t> – </a:t>
            </a:r>
            <a:r>
              <a:rPr lang="en-US" b="1" dirty="0"/>
              <a:t>Enova’s Key Account Team and </a:t>
            </a:r>
            <a:r>
              <a:rPr lang="en-US" b="1" dirty="0" smtClean="0"/>
              <a:t>Support</a:t>
            </a:r>
            <a:endParaRPr lang="en-US" b="1" dirty="0" smtClean="0"/>
          </a:p>
          <a:p>
            <a:r>
              <a:rPr lang="en-US" dirty="0" smtClean="0"/>
              <a:t>		 Andrew Bennett, Key Account Advisor, Enova</a:t>
            </a:r>
          </a:p>
          <a:p>
            <a:r>
              <a:rPr lang="en-US" dirty="0"/>
              <a:t>	</a:t>
            </a:r>
            <a:r>
              <a:rPr lang="en-US" dirty="0" smtClean="0"/>
              <a:t>	 Chris Drygala, Key Account Advisor, Enova</a:t>
            </a:r>
          </a:p>
          <a:p>
            <a:r>
              <a:rPr lang="en-US" dirty="0"/>
              <a:t>	</a:t>
            </a:r>
            <a:r>
              <a:rPr lang="en-US" dirty="0" smtClean="0"/>
              <a:t>	 </a:t>
            </a:r>
            <a:endParaRPr lang="en-US" dirty="0" smtClean="0"/>
          </a:p>
          <a:p>
            <a:r>
              <a:rPr lang="en-US" b="1" dirty="0" smtClean="0"/>
              <a:t>1:50 pm</a:t>
            </a:r>
            <a:r>
              <a:rPr lang="en-US" b="1" dirty="0" smtClean="0"/>
              <a:t> –</a:t>
            </a:r>
            <a:r>
              <a:rPr lang="en-US" dirty="0" smtClean="0"/>
              <a:t> Wrap-up and </a:t>
            </a:r>
            <a:r>
              <a:rPr lang="en-US" dirty="0" smtClean="0"/>
              <a:t>questions</a:t>
            </a:r>
            <a:endParaRPr lang="en-US" dirty="0" smtClean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05F62DE-0C43-17C4-8670-BC9692BE1991}"/>
              </a:ext>
            </a:extLst>
          </p:cNvPr>
          <p:cNvSpPr txBox="1">
            <a:spLocks/>
          </p:cNvSpPr>
          <p:nvPr/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defPPr>
              <a:defRPr kern="0"/>
            </a:defPPr>
            <a:lvl1pPr algn="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1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67074" y="1262187"/>
            <a:ext cx="12369491" cy="2954655"/>
          </a:xfrm>
        </p:spPr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</a:rPr>
              <a:t>Who is Enova Power</a:t>
            </a:r>
            <a:r>
              <a:rPr lang="en-US" sz="9600" dirty="0" smtClean="0">
                <a:solidFill>
                  <a:schemeClr val="bg1"/>
                </a:solidFill>
              </a:rPr>
              <a:t>? - Refresher</a:t>
            </a:r>
            <a:endParaRPr lang="en-CA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Enova Power Fast Facts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97116A7-3CC3-4306-BDB6-F615A7983D04}" type="datetime4">
              <a:rPr lang="en-US" smtClean="0"/>
              <a:t>May 30, 2023</a:t>
            </a:fld>
            <a:endParaRPr lang="en-US" dirty="0"/>
          </a:p>
        </p:txBody>
      </p:sp>
      <p:pic>
        <p:nvPicPr>
          <p:cNvPr id="6" name="Picture 14" descr="Enova Power Fast Facts Info Graphic" title="Enova Power Fast Facts Info Graphic">
            <a:extLst>
              <a:ext uri="{FF2B5EF4-FFF2-40B4-BE49-F238E27FC236}">
                <a16:creationId xmlns:a16="http://schemas.microsoft.com/office/drawing/2014/main" id="{13B315BD-CDA5-CFD3-F2D0-F3A1E583D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31"/>
          <a:stretch/>
        </p:blipFill>
        <p:spPr>
          <a:xfrm>
            <a:off x="-277154" y="0"/>
            <a:ext cx="20387604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96" y="1859516"/>
            <a:ext cx="16638773" cy="830997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8679D"/>
                </a:solidFill>
              </a:rPr>
              <a:t>Enova Power. The smart friend you can rely on.</a:t>
            </a:r>
            <a:endParaRPr lang="en-CA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8029E73-54ED-4172-925C-031AA34CADDA}" type="datetime4">
              <a:rPr lang="en-US" smtClean="0"/>
              <a:t>May 30, 2023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6" r="41636"/>
          <a:stretch/>
        </p:blipFill>
        <p:spPr>
          <a:xfrm>
            <a:off x="1915146" y="3445708"/>
            <a:ext cx="2846359" cy="6233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32" b="19508"/>
          <a:stretch/>
        </p:blipFill>
        <p:spPr>
          <a:xfrm flipH="1">
            <a:off x="5234181" y="3451460"/>
            <a:ext cx="3005122" cy="2988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89"/>
          <a:stretch/>
        </p:blipFill>
        <p:spPr>
          <a:xfrm>
            <a:off x="9458445" y="6890174"/>
            <a:ext cx="2850228" cy="2796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7181" r="1636" b="108"/>
          <a:stretch/>
        </p:blipFill>
        <p:spPr>
          <a:xfrm flipH="1">
            <a:off x="5209368" y="6890174"/>
            <a:ext cx="3854755" cy="278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222" r="24626" b="11343"/>
          <a:stretch/>
        </p:blipFill>
        <p:spPr>
          <a:xfrm flipH="1">
            <a:off x="8711980" y="3444875"/>
            <a:ext cx="3520026" cy="291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r="24347"/>
          <a:stretch/>
        </p:blipFill>
        <p:spPr>
          <a:xfrm>
            <a:off x="12647347" y="3451459"/>
            <a:ext cx="5886222" cy="623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75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53" y="1622227"/>
            <a:ext cx="16650452" cy="738664"/>
          </a:xfrm>
        </p:spPr>
        <p:txBody>
          <a:bodyPr/>
          <a:lstStyle/>
          <a:p>
            <a:r>
              <a:rPr lang="en-CA" dirty="0" smtClean="0"/>
              <a:t>Evolution of Enova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15018130" y="10512606"/>
            <a:ext cx="4623943" cy="276999"/>
          </a:xfrm>
        </p:spPr>
        <p:txBody>
          <a:bodyPr/>
          <a:lstStyle/>
          <a:p>
            <a:fld id="{B6F15528-21DE-4FAA-801E-634DDDAF4B2B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12511865" y="3489345"/>
            <a:ext cx="5231696" cy="1371600"/>
          </a:xfrm>
          <a:prstGeom prst="chevron">
            <a:avLst/>
          </a:prstGeom>
          <a:solidFill>
            <a:srgbClr val="08679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Strategic Business Partner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018994" y="3492326"/>
            <a:ext cx="5340938" cy="1371600"/>
          </a:xfrm>
          <a:prstGeom prst="chevron">
            <a:avLst/>
          </a:prstGeom>
          <a:solidFill>
            <a:srgbClr val="08A4D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Energy Advisor</a:t>
            </a:r>
          </a:p>
        </p:txBody>
      </p:sp>
      <p:sp>
        <p:nvSpPr>
          <p:cNvPr id="8" name="Chevron 7"/>
          <p:cNvSpPr/>
          <p:nvPr/>
        </p:nvSpPr>
        <p:spPr>
          <a:xfrm>
            <a:off x="1857123" y="3492325"/>
            <a:ext cx="5022428" cy="1371600"/>
          </a:xfrm>
          <a:prstGeom prst="chevron">
            <a:avLst/>
          </a:prstGeom>
          <a:solidFill>
            <a:srgbClr val="FFCA3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Supplier</a:t>
            </a:r>
            <a:endParaRPr lang="en-CA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3583" y="4967928"/>
            <a:ext cx="4285383" cy="1600200"/>
          </a:xfrm>
          <a:prstGeom prst="rect">
            <a:avLst/>
          </a:prstGeom>
          <a:solidFill>
            <a:srgbClr val="FFCA3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Pre 2000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Provider of electricity – keep the lights on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4012" y="4967928"/>
            <a:ext cx="4603893" cy="2921975"/>
          </a:xfrm>
          <a:prstGeom prst="rect">
            <a:avLst/>
          </a:prstGeom>
          <a:solidFill>
            <a:srgbClr val="08A4D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2000 to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Provider of electricity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Assistance with energy conservation and energy efficiency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41901" y="4965798"/>
            <a:ext cx="4536504" cy="5585421"/>
          </a:xfrm>
          <a:prstGeom prst="rect">
            <a:avLst/>
          </a:prstGeom>
          <a:solidFill>
            <a:srgbClr val="08679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 smtClean="0"/>
              <a:t>2022 and Beyond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Provider of electricity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Assistance with energy conservation and energy efficiency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Project Partner for EVs, Solar, Battery Storage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Energy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Project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Possible Financing Partner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Suite/Sub-Metering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53582" y="2512295"/>
            <a:ext cx="1050634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800" b="1" i="0">
                <a:solidFill>
                  <a:srgbClr val="42434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(KWH &amp; WNH)</a:t>
            </a:r>
            <a:endParaRPr lang="en-CA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359932" y="2570875"/>
            <a:ext cx="53836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800" b="1" i="0">
                <a:solidFill>
                  <a:srgbClr val="42434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Enova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70991" y="1917174"/>
            <a:ext cx="11452859" cy="2462213"/>
          </a:xfrm>
        </p:spPr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Enova’s Key Account Team and Support</a:t>
            </a:r>
            <a:endParaRPr lang="en-CA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570991" y="7380462"/>
            <a:ext cx="9367484" cy="1231106"/>
          </a:xfrm>
        </p:spPr>
        <p:txBody>
          <a:bodyPr/>
          <a:lstStyle/>
          <a:p>
            <a:r>
              <a:rPr lang="en-US" dirty="0"/>
              <a:t>How Enova can support you and your </a:t>
            </a:r>
            <a:r>
              <a:rPr lang="en-US" dirty="0" smtClean="0"/>
              <a:t>organization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19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650452" cy="738664"/>
          </a:xfrm>
        </p:spPr>
        <p:txBody>
          <a:bodyPr/>
          <a:lstStyle/>
          <a:p>
            <a:r>
              <a:rPr lang="en-US" dirty="0" smtClean="0"/>
              <a:t>Know your ABCDs – the Enova Key Account Team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127" y="2751221"/>
            <a:ext cx="15337704" cy="7657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9474" y="3917772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(AB)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8266" y="3917771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(CD)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53" y="2012557"/>
            <a:ext cx="16650452" cy="738664"/>
          </a:xfrm>
        </p:spPr>
        <p:txBody>
          <a:bodyPr/>
          <a:lstStyle/>
          <a:p>
            <a:r>
              <a:rPr lang="en-CA" dirty="0" smtClean="0"/>
              <a:t>Save on Energy Knowledge and Expertise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195" y="3617690"/>
            <a:ext cx="16082010" cy="473341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Years </a:t>
            </a:r>
            <a:r>
              <a:rPr lang="en-US" sz="4000" dirty="0" smtClean="0"/>
              <a:t>of </a:t>
            </a:r>
            <a:r>
              <a:rPr lang="en-US" sz="4000" dirty="0" smtClean="0"/>
              <a:t>program delivery and project support</a:t>
            </a:r>
            <a:endParaRPr lang="en-US" sz="4000" dirty="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Energy-saving opportunity identification</a:t>
            </a:r>
            <a:r>
              <a:rPr lang="en-US" sz="4000" dirty="0" smtClean="0"/>
              <a:t>, evaluation and </a:t>
            </a:r>
            <a:r>
              <a:rPr lang="en-US" sz="4000" dirty="0" smtClean="0"/>
              <a:t>analysis</a:t>
            </a:r>
            <a:endParaRPr lang="en-US" sz="4000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Pre </a:t>
            </a:r>
            <a:r>
              <a:rPr lang="en-US" sz="4000" dirty="0" smtClean="0"/>
              <a:t>and </a:t>
            </a:r>
            <a:r>
              <a:rPr lang="en-US" sz="4000" dirty="0" smtClean="0"/>
              <a:t>post project </a:t>
            </a:r>
            <a:r>
              <a:rPr lang="en-US" sz="4000" dirty="0" smtClean="0"/>
              <a:t>measurement &amp; </a:t>
            </a:r>
            <a:r>
              <a:rPr lang="en-US" sz="4000" dirty="0" smtClean="0"/>
              <a:t>verification (M&amp;V)</a:t>
            </a:r>
            <a:endParaRPr lang="en-US" sz="4000" dirty="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New </a:t>
            </a:r>
            <a:r>
              <a:rPr lang="en-US" sz="4000" dirty="0" smtClean="0"/>
              <a:t>and existing incentive </a:t>
            </a:r>
            <a:r>
              <a:rPr lang="en-US" sz="4000" dirty="0" smtClean="0"/>
              <a:t>application </a:t>
            </a:r>
            <a:r>
              <a:rPr lang="en-US" sz="4000" dirty="0" smtClean="0"/>
              <a:t>support and representation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6E05ADC-0130-418F-A54D-9BB06429A534}" type="datetime4">
              <a:rPr lang="en-US" smtClean="0"/>
              <a:t>May 30,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b723d6c-bff8-4c22-abec-5371359451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rgeCo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rge Customer Breakfast Presentation 2022-11-22" id="{0252D16F-A815-4B96-B482-2B5927F25CDC}" vid="{DC6FE4AC-39F4-4A12-B40A-F18A605370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854fcf-ff56-466e-876b-644a3e386f13">
      <Terms xmlns="http://schemas.microsoft.com/office/infopath/2007/PartnerControls"/>
    </lcf76f155ced4ddcb4097134ff3c332f>
    <TaxCatchAll xmlns="a96d90a6-c584-429b-bf6e-ac1cd90ac5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B8B7D92306D40ACC75590C4E8D801" ma:contentTypeVersion="15" ma:contentTypeDescription="Create a new document." ma:contentTypeScope="" ma:versionID="0f20e08f2ea9ee69d24457eb89e54fa6">
  <xsd:schema xmlns:xsd="http://www.w3.org/2001/XMLSchema" xmlns:xs="http://www.w3.org/2001/XMLSchema" xmlns:p="http://schemas.microsoft.com/office/2006/metadata/properties" xmlns:ns2="a96d90a6-c584-429b-bf6e-ac1cd90ac55a" xmlns:ns3="bf854fcf-ff56-466e-876b-644a3e386f13" targetNamespace="http://schemas.microsoft.com/office/2006/metadata/properties" ma:root="true" ma:fieldsID="2ffdd4144c6899723f4163b5dba7b53d" ns2:_="" ns3:_="">
    <xsd:import namespace="a96d90a6-c584-429b-bf6e-ac1cd90ac55a"/>
    <xsd:import namespace="bf854fcf-ff56-466e-876b-644a3e386f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d90a6-c584-429b-bf6e-ac1cd90ac5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30d23f0-cf34-412d-aec1-294e7108b579}" ma:internalName="TaxCatchAll" ma:showField="CatchAllData" ma:web="a96d90a6-c584-429b-bf6e-ac1cd90ac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54fcf-ff56-466e-876b-644a3e386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b67134a-6620-4cc2-b6da-fccfdf8b7e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F05AF1-44F1-4C9D-85C2-50622944EC30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f854fcf-ff56-466e-876b-644a3e386f13"/>
    <ds:schemaRef ds:uri="a96d90a6-c584-429b-bf6e-ac1cd90ac55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71ACC9-2FBA-4A87-82DF-B26DDBC36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d90a6-c584-429b-bf6e-ac1cd90ac55a"/>
    <ds:schemaRef ds:uri="bf854fcf-ff56-466e-876b-644a3e386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C9DB59-0150-48D8-9217-B7B1DAE49E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Large Customer Breakfast Presentation 2022-11-22</Template>
  <TotalTime>1707</TotalTime>
  <Words>828</Words>
  <Application>Microsoft Office PowerPoint</Application>
  <PresentationFormat>Custom</PresentationFormat>
  <Paragraphs>126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WEBINAR: Make Your Project a Perfect Fit for Retrofit</vt:lpstr>
      <vt:lpstr>Agenda</vt:lpstr>
      <vt:lpstr>Who is Enova Power? - Refresher</vt:lpstr>
      <vt:lpstr>Enova Power Fast Facts</vt:lpstr>
      <vt:lpstr>Enova Power. The smart friend you can rely on.</vt:lpstr>
      <vt:lpstr>Evolution of Enova</vt:lpstr>
      <vt:lpstr>Enova’s Key Account Team and Support</vt:lpstr>
      <vt:lpstr>Know your ABCDs – the Enova Key Account Team</vt:lpstr>
      <vt:lpstr>Save on Energy Knowledge and Expertise</vt:lpstr>
      <vt:lpstr>Pro Tips for a Successful Application Approval</vt:lpstr>
      <vt:lpstr>Other Funding</vt:lpstr>
      <vt:lpstr>Additional Support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Enova Customer Breakfast</dc:title>
  <dc:creator>Jeff Quint</dc:creator>
  <cp:lastModifiedBy>Andrew Bennett</cp:lastModifiedBy>
  <cp:revision>79</cp:revision>
  <dcterms:created xsi:type="dcterms:W3CDTF">2022-11-18T11:07:05Z</dcterms:created>
  <dcterms:modified xsi:type="dcterms:W3CDTF">2023-05-30T20:21:02Z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2022-08-30T00:00:00Z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2022-08-30T00:00:00Z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0x010100CD7B8B7D92306D40ACC75590C4E8D801</vt:lpwstr>
  </property>
  <property fmtid="{D5CDD505-2E9C-101B-9397-08002B2CF9AE}" pid="7" name="MediaServiceImageTags">
    <vt:lpwstr/>
  </property>
</Properties>
</file>